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41"/>
  </p:notesMasterIdLst>
  <p:sldIdLst>
    <p:sldId id="257" r:id="rId2"/>
    <p:sldId id="269" r:id="rId3"/>
    <p:sldId id="258" r:id="rId4"/>
    <p:sldId id="274" r:id="rId5"/>
    <p:sldId id="259" r:id="rId6"/>
    <p:sldId id="260" r:id="rId7"/>
    <p:sldId id="261" r:id="rId8"/>
    <p:sldId id="270" r:id="rId9"/>
    <p:sldId id="271" r:id="rId10"/>
    <p:sldId id="272" r:id="rId11"/>
    <p:sldId id="277" r:id="rId12"/>
    <p:sldId id="278" r:id="rId13"/>
    <p:sldId id="279" r:id="rId14"/>
    <p:sldId id="273" r:id="rId15"/>
    <p:sldId id="280" r:id="rId16"/>
    <p:sldId id="281" r:id="rId17"/>
    <p:sldId id="282" r:id="rId18"/>
    <p:sldId id="284" r:id="rId19"/>
    <p:sldId id="262" r:id="rId20"/>
    <p:sldId id="263"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64" r:id="rId36"/>
    <p:sldId id="265" r:id="rId37"/>
    <p:sldId id="266" r:id="rId38"/>
    <p:sldId id="267" r:id="rId39"/>
    <p:sldId id="26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1" d="100"/>
          <a:sy n="81" d="100"/>
        </p:scale>
        <p:origin x="-30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B893A-354A-448A-B923-07714F776D87}" type="datetimeFigureOut">
              <a:rPr lang="en-US" smtClean="0"/>
              <a:t>6/3/2020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B23F43-5055-44C4-9AF5-1B8FCD4262C1}" type="slidenum">
              <a:rPr lang="en-US" smtClean="0"/>
              <a:t>‹#›</a:t>
            </a:fld>
            <a:endParaRPr lang="en-US"/>
          </a:p>
        </p:txBody>
      </p:sp>
    </p:spTree>
    <p:extLst>
      <p:ext uri="{BB962C8B-B14F-4D97-AF65-F5344CB8AC3E}">
        <p14:creationId xmlns:p14="http://schemas.microsoft.com/office/powerpoint/2010/main" val="1277573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a:lstStyle/>
          <a:p>
            <a:pPr eaLnBrk="1" hangingPunct="1">
              <a:spcBef>
                <a:spcPct val="0"/>
              </a:spcBef>
            </a:pPr>
            <a:endParaRPr lang="ar-SA" smtClean="0"/>
          </a:p>
        </p:txBody>
      </p:sp>
    </p:spTree>
    <p:extLst>
      <p:ext uri="{BB962C8B-B14F-4D97-AF65-F5344CB8AC3E}">
        <p14:creationId xmlns:p14="http://schemas.microsoft.com/office/powerpoint/2010/main" val="3294887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bwMode="auto">
          <a:xfrm>
            <a:off x="393700" y="690563"/>
            <a:ext cx="6073775" cy="3417887"/>
          </a:xfrm>
          <a:solidFill>
            <a:srgbClr val="FFFFFF"/>
          </a:solidFill>
          <a:ln>
            <a:solidFill>
              <a:srgbClr val="000000"/>
            </a:solidFill>
            <a:miter lim="800000"/>
            <a:headEnd/>
            <a:tailEnd/>
          </a:ln>
        </p:spPr>
      </p:sp>
      <p:sp>
        <p:nvSpPr>
          <p:cNvPr id="33795" name="Rectangle 3"/>
          <p:cNvSpPr>
            <a:spLocks noGrp="1" noChangeArrowheads="1"/>
          </p:cNvSpPr>
          <p:nvPr>
            <p:ph type="body" idx="1"/>
          </p:nvPr>
        </p:nvSpPr>
        <p:spPr bwMode="auto">
          <a:xfrm>
            <a:off x="915988" y="4346575"/>
            <a:ext cx="5026025" cy="3849688"/>
          </a:xfrm>
          <a:solidFill>
            <a:srgbClr val="FFFFFF"/>
          </a:solidFill>
          <a:ln>
            <a:solidFill>
              <a:srgbClr val="000000"/>
            </a:solidFill>
            <a:miter lim="800000"/>
            <a:headEnd/>
            <a:tailEnd/>
          </a:ln>
        </p:spPr>
        <p:txBody>
          <a:bodyPr lIns="86491" tIns="43245" rIns="86491" bIns="43245"/>
          <a:lstStyle/>
          <a:p>
            <a:pPr eaLnBrk="1" hangingPunct="1">
              <a:spcBef>
                <a:spcPct val="0"/>
              </a:spcBef>
            </a:pPr>
            <a:endParaRPr lang="ar-SA" smtClean="0"/>
          </a:p>
        </p:txBody>
      </p:sp>
    </p:spTree>
    <p:extLst>
      <p:ext uri="{BB962C8B-B14F-4D97-AF65-F5344CB8AC3E}">
        <p14:creationId xmlns:p14="http://schemas.microsoft.com/office/powerpoint/2010/main" val="1180841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393700" y="690563"/>
            <a:ext cx="6073775" cy="3417887"/>
          </a:xfrm>
          <a:solidFill>
            <a:srgbClr val="FFFFFF"/>
          </a:solidFill>
          <a:ln>
            <a:solidFill>
              <a:srgbClr val="000000"/>
            </a:solidFill>
            <a:miter lim="800000"/>
            <a:headEnd/>
            <a:tailEnd/>
          </a:ln>
        </p:spPr>
      </p:sp>
      <p:sp>
        <p:nvSpPr>
          <p:cNvPr id="34819" name="Rectangle 3"/>
          <p:cNvSpPr>
            <a:spLocks noGrp="1" noChangeArrowheads="1"/>
          </p:cNvSpPr>
          <p:nvPr>
            <p:ph type="body" idx="1"/>
          </p:nvPr>
        </p:nvSpPr>
        <p:spPr bwMode="auto">
          <a:xfrm>
            <a:off x="915988" y="4346575"/>
            <a:ext cx="5026025" cy="3849688"/>
          </a:xfrm>
          <a:solidFill>
            <a:srgbClr val="FFFFFF"/>
          </a:solidFill>
          <a:ln>
            <a:solidFill>
              <a:srgbClr val="000000"/>
            </a:solidFill>
            <a:miter lim="800000"/>
            <a:headEnd/>
            <a:tailEnd/>
          </a:ln>
        </p:spPr>
        <p:txBody>
          <a:bodyPr lIns="86491" tIns="43245" rIns="86491" bIns="43245"/>
          <a:lstStyle/>
          <a:p>
            <a:pPr eaLnBrk="1" hangingPunct="1">
              <a:spcBef>
                <a:spcPct val="0"/>
              </a:spcBef>
            </a:pPr>
            <a:endParaRPr lang="ar-SA" smtClean="0"/>
          </a:p>
        </p:txBody>
      </p:sp>
    </p:spTree>
    <p:extLst>
      <p:ext uri="{BB962C8B-B14F-4D97-AF65-F5344CB8AC3E}">
        <p14:creationId xmlns:p14="http://schemas.microsoft.com/office/powerpoint/2010/main" val="2915148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B23F43-5055-44C4-9AF5-1B8FCD4262C1}" type="slidenum">
              <a:rPr lang="en-US" smtClean="0"/>
              <a:t>11</a:t>
            </a:fld>
            <a:endParaRPr lang="en-US"/>
          </a:p>
        </p:txBody>
      </p:sp>
    </p:spTree>
    <p:extLst>
      <p:ext uri="{BB962C8B-B14F-4D97-AF65-F5344CB8AC3E}">
        <p14:creationId xmlns:p14="http://schemas.microsoft.com/office/powerpoint/2010/main" val="3369303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6C8FA0-DEB7-45D6-BAC0-8B8E1575B74B}" type="datetime1">
              <a:rPr lang="en-US" smtClean="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9D0887-0A4F-481D-ACA8-5ED100587984}" type="datetime1">
              <a:rPr lang="en-US" smtClean="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AFBB9D-CEC9-4422-A54E-67C3BF8D80C4}" type="datetime1">
              <a:rPr lang="en-US" smtClean="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FBBF57-9E78-4049-A13E-3DACE7091586}" type="datetime1">
              <a:rPr lang="en-US" smtClean="0"/>
              <a:t>6/3/2020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3FA4E8-A792-4311-83A4-70E0E0D8DFBD}" type="datetime1">
              <a:rPr lang="en-US" smtClean="0"/>
              <a:t>6/3/2020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3985E4-1267-4191-A652-01E1F80A29E7}" type="datetime1">
              <a:rPr lang="en-US" smtClean="0"/>
              <a:t>6/3/2020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2805D-8476-4123-A552-DA52065CE551}" type="datetime1">
              <a:rPr lang="en-US" smtClean="0"/>
              <a:t>6/3/2020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2C9575-44DA-4458-BBE5-EB9881BF6969}" type="datetime1">
              <a:rPr lang="en-US" smtClean="0"/>
              <a:t>6/3/2020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14B1F8-0BBE-4399-983E-F3493BDC4F67}" type="datetime1">
              <a:rPr lang="en-US" smtClean="0"/>
              <a:t>6/3/2020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6C1D79-4FD6-4F63-879D-6F2BF3794A7F}" type="datetime1">
              <a:rPr lang="en-US" smtClean="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B70E0F-2891-43A3-808A-E2F0E4B896BC}" type="datetime1">
              <a:rPr lang="en-US" smtClean="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04F75EED-EA12-4D9B-A153-1FB03ECCD037}" type="datetime1">
              <a:rPr lang="en-US" smtClean="0"/>
              <a:t>6/3/2020</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D57F1E4F-1CFF-5643-939E-02111984F56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1"/>
          <p:cNvSpPr>
            <a:spLocks noGrp="1"/>
          </p:cNvSpPr>
          <p:nvPr>
            <p:ph type="ctrTitle"/>
          </p:nvPr>
        </p:nvSpPr>
        <p:spPr/>
        <p:txBody>
          <a:bodyPr>
            <a:normAutofit/>
          </a:bodyPr>
          <a:lstStyle/>
          <a:p>
            <a:r>
              <a:rPr lang="en-GB" sz="4800" dirty="0" smtClean="0"/>
              <a:t>UNIT II: </a:t>
            </a:r>
            <a:r>
              <a:rPr lang="en-GB" sz="4800" dirty="0"/>
              <a:t>Inheritance</a:t>
            </a:r>
            <a:endParaRPr sz="4800" dirty="0"/>
          </a:p>
        </p:txBody>
      </p:sp>
      <p:sp>
        <p:nvSpPr>
          <p:cNvPr id="10242" name="Subtitle 2"/>
          <p:cNvSpPr>
            <a:spLocks noGrp="1"/>
          </p:cNvSpPr>
          <p:nvPr>
            <p:ph type="subTitle" idx="1"/>
          </p:nvPr>
        </p:nvSpPr>
        <p:spPr/>
        <p:txBody>
          <a:bodyPr>
            <a:normAutofit lnSpcReduction="10000"/>
          </a:bodyPr>
          <a:lstStyle/>
          <a:p>
            <a:pPr algn="ctr"/>
            <a:endParaRPr lang="en-US" dirty="0" smtClean="0"/>
          </a:p>
          <a:p>
            <a:pPr algn="ctr"/>
            <a:r>
              <a:rPr lang="en-US" dirty="0" smtClean="0"/>
              <a:t>Presented By</a:t>
            </a:r>
          </a:p>
          <a:p>
            <a:pPr algn="ctr"/>
            <a:r>
              <a:rPr lang="en-US" dirty="0" err="1" smtClean="0"/>
              <a:t>Mrs.P.Ramya</a:t>
            </a:r>
            <a:r>
              <a:rPr lang="en-US" dirty="0" smtClean="0"/>
              <a:t>, AP/CSE</a:t>
            </a:r>
          </a:p>
          <a:p>
            <a:pPr algn="ctr"/>
            <a:r>
              <a:rPr lang="en-US" dirty="0" smtClean="0"/>
              <a:t>KIOT, Salem</a:t>
            </a:r>
          </a:p>
        </p:txBody>
      </p:sp>
      <p:sp>
        <p:nvSpPr>
          <p:cNvPr id="2" name="Slide Number Placeholder 1"/>
          <p:cNvSpPr>
            <a:spLocks noGrp="1"/>
          </p:cNvSpPr>
          <p:nvPr>
            <p:ph type="sldNum" sz="quarter" idx="12"/>
          </p:nvPr>
        </p:nvSpPr>
        <p:spPr/>
        <p:txBody>
          <a:bodyPr/>
          <a:lstStyle/>
          <a:p>
            <a:fld id="{D57F1E4F-1CFF-5643-939E-02111984F565}" type="slidenum">
              <a:rPr lang="en-US" smtClean="0"/>
              <a:t>1</a:t>
            </a:fld>
            <a:endParaRPr lang="en-US" dirty="0"/>
          </a:p>
        </p:txBody>
      </p:sp>
    </p:spTree>
    <p:extLst>
      <p:ext uri="{BB962C8B-B14F-4D97-AF65-F5344CB8AC3E}">
        <p14:creationId xmlns:p14="http://schemas.microsoft.com/office/powerpoint/2010/main" val="3551278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Inheritance</a:t>
            </a:r>
            <a:endParaRPr lang="en-US" dirty="0"/>
          </a:p>
        </p:txBody>
      </p:sp>
      <p:sp>
        <p:nvSpPr>
          <p:cNvPr id="3" name="Content Placeholder 2"/>
          <p:cNvSpPr>
            <a:spLocks noGrp="1"/>
          </p:cNvSpPr>
          <p:nvPr>
            <p:ph idx="1"/>
          </p:nvPr>
        </p:nvSpPr>
        <p:spPr>
          <a:xfrm>
            <a:off x="875201" y="1695109"/>
            <a:ext cx="9806051" cy="4195481"/>
          </a:xfrm>
        </p:spPr>
        <p:txBody>
          <a:bodyPr>
            <a:normAutofit/>
          </a:bodyPr>
          <a:lstStyle/>
          <a:p>
            <a:pPr algn="just"/>
            <a:r>
              <a:rPr lang="en-US" sz="2400" b="1" dirty="0"/>
              <a:t>Inheritance in java</a:t>
            </a:r>
            <a:r>
              <a:rPr lang="en-US" sz="2400" dirty="0"/>
              <a:t> is a mechanism in which one object acquires all the properties and behaviors of parent </a:t>
            </a:r>
            <a:r>
              <a:rPr lang="en-US" sz="2400" dirty="0" smtClean="0"/>
              <a:t>object.</a:t>
            </a:r>
          </a:p>
          <a:p>
            <a:pPr algn="just"/>
            <a:r>
              <a:rPr lang="en-US" sz="2400" dirty="0"/>
              <a:t>The idea behind inheritance in java is that you can create new classes that are built upon existing classes. When you inherit from an existing class, you can reuse methods and fields of parent class, and you can add new methods and fields also.</a:t>
            </a:r>
          </a:p>
          <a:p>
            <a:pPr algn="just"/>
            <a:r>
              <a:rPr lang="en-US" sz="2400" dirty="0"/>
              <a:t>Inheritance represents the </a:t>
            </a:r>
            <a:r>
              <a:rPr lang="en-US" sz="2400" b="1" dirty="0"/>
              <a:t>IS-A relationship</a:t>
            </a:r>
            <a:r>
              <a:rPr lang="en-US" sz="2400" dirty="0"/>
              <a:t>, also known as </a:t>
            </a:r>
            <a:r>
              <a:rPr lang="en-US" sz="2400" i="1" dirty="0"/>
              <a:t>parent-child</a:t>
            </a:r>
            <a:r>
              <a:rPr lang="en-US" sz="2400" dirty="0"/>
              <a:t> relationship.</a:t>
            </a:r>
          </a:p>
          <a:p>
            <a:pPr algn="just"/>
            <a:endParaRPr lang="en-US" sz="2400" dirty="0"/>
          </a:p>
        </p:txBody>
      </p:sp>
      <p:sp>
        <p:nvSpPr>
          <p:cNvPr id="4" name="Slide Number Placeholder 3"/>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3854779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00132" y="26504"/>
            <a:ext cx="7848600" cy="1123950"/>
          </a:xfrm>
        </p:spPr>
        <p:txBody>
          <a:bodyPr/>
          <a:lstStyle/>
          <a:p>
            <a:pPr eaLnBrk="1" hangingPunct="1"/>
            <a:r>
              <a:rPr lang="en-AU" dirty="0" smtClean="0">
                <a:cs typeface="Times New Roman" pitchFamily="18" charset="0"/>
              </a:rPr>
              <a:t>Inheritance  </a:t>
            </a:r>
          </a:p>
        </p:txBody>
      </p:sp>
      <p:sp>
        <p:nvSpPr>
          <p:cNvPr id="17411" name="Rectangle 3"/>
          <p:cNvSpPr>
            <a:spLocks noGrp="1" noChangeArrowheads="1"/>
          </p:cNvSpPr>
          <p:nvPr>
            <p:ph idx="1"/>
          </p:nvPr>
        </p:nvSpPr>
        <p:spPr>
          <a:xfrm>
            <a:off x="1100132" y="1150454"/>
            <a:ext cx="8001000" cy="5013920"/>
          </a:xfrm>
        </p:spPr>
        <p:txBody>
          <a:bodyPr/>
          <a:lstStyle/>
          <a:p>
            <a:pPr eaLnBrk="1" hangingPunct="1">
              <a:spcBef>
                <a:spcPct val="50000"/>
              </a:spcBef>
              <a:buFont typeface="Wingdings" pitchFamily="2" charset="2"/>
              <a:buChar char="Ø"/>
            </a:pPr>
            <a:r>
              <a:rPr lang="en-US" sz="2400" dirty="0">
                <a:cs typeface="Arial" charset="0"/>
              </a:rPr>
              <a:t>Defining a new class based on an existing class is called derivation</a:t>
            </a:r>
          </a:p>
          <a:p>
            <a:pPr eaLnBrk="1" hangingPunct="1">
              <a:spcBef>
                <a:spcPct val="50000"/>
              </a:spcBef>
              <a:buFont typeface="Wingdings" pitchFamily="2" charset="2"/>
              <a:buChar char="Ø"/>
            </a:pPr>
            <a:r>
              <a:rPr lang="en-US" sz="2400" dirty="0">
                <a:cs typeface="Arial" charset="0"/>
              </a:rPr>
              <a:t>The derived class is also called the direct subclass of the base or super class</a:t>
            </a:r>
          </a:p>
          <a:p>
            <a:pPr eaLnBrk="1" hangingPunct="1">
              <a:spcBef>
                <a:spcPct val="50000"/>
              </a:spcBef>
              <a:buFont typeface="Wingdings" pitchFamily="2" charset="2"/>
              <a:buChar char="Ø"/>
            </a:pPr>
            <a:r>
              <a:rPr lang="en-US" sz="2400" dirty="0">
                <a:cs typeface="Arial" charset="0"/>
              </a:rPr>
              <a:t>You can also derive classes from the derived class and so on</a:t>
            </a:r>
          </a:p>
          <a:p>
            <a:pPr lvl="1" eaLnBrk="1" hangingPunct="1">
              <a:spcBef>
                <a:spcPct val="50000"/>
              </a:spcBef>
              <a:buFont typeface="Symbol" pitchFamily="18" charset="2"/>
              <a:buNone/>
            </a:pPr>
            <a:endParaRPr lang="en-US" sz="2400" dirty="0">
              <a:cs typeface="Arial" charset="0"/>
            </a:endParaRPr>
          </a:p>
        </p:txBody>
      </p:sp>
      <p:sp>
        <p:nvSpPr>
          <p:cNvPr id="2" name="Slide Number Placeholder 1"/>
          <p:cNvSpPr>
            <a:spLocks noGrp="1"/>
          </p:cNvSpPr>
          <p:nvPr>
            <p:ph type="sldNum" sz="quarter" idx="12"/>
          </p:nvPr>
        </p:nvSpPr>
        <p:spPr/>
        <p:txBody>
          <a:bodyPr/>
          <a:lstStyle/>
          <a:p>
            <a:fld id="{D57F1E4F-1CFF-5643-939E-02111984F565}" type="slidenum">
              <a:rPr lang="en-US" smtClean="0"/>
              <a:t>3</a:t>
            </a:fld>
            <a:endParaRPr lang="en-US" dirty="0"/>
          </a:p>
        </p:txBody>
      </p:sp>
      <p:sp>
        <p:nvSpPr>
          <p:cNvPr id="17412" name="Rectangle 5"/>
          <p:cNvSpPr>
            <a:spLocks noChangeArrowheads="1"/>
          </p:cNvSpPr>
          <p:nvPr/>
        </p:nvSpPr>
        <p:spPr bwMode="auto">
          <a:xfrm>
            <a:off x="5334000" y="4495800"/>
            <a:ext cx="1447800" cy="914400"/>
          </a:xfrm>
          <a:prstGeom prst="rect">
            <a:avLst/>
          </a:prstGeom>
          <a:solidFill>
            <a:schemeClr val="accent1"/>
          </a:solidFill>
          <a:ln w="12700">
            <a:solidFill>
              <a:schemeClr val="tx1"/>
            </a:solidFill>
            <a:miter lim="800000"/>
            <a:headEnd/>
            <a:tailEnd/>
          </a:ln>
        </p:spPr>
        <p:txBody>
          <a:bodyPr wrap="none" anchor="ctr"/>
          <a:lstStyle/>
          <a:p>
            <a:pPr algn="r" rtl="1"/>
            <a:endParaRPr lang="ar-SA">
              <a:latin typeface="Calibri" pitchFamily="34" charset="0"/>
            </a:endParaRPr>
          </a:p>
        </p:txBody>
      </p:sp>
      <p:sp>
        <p:nvSpPr>
          <p:cNvPr id="17413" name="Rectangle 6"/>
          <p:cNvSpPr>
            <a:spLocks noChangeArrowheads="1"/>
          </p:cNvSpPr>
          <p:nvPr/>
        </p:nvSpPr>
        <p:spPr bwMode="auto">
          <a:xfrm>
            <a:off x="8077200" y="5181600"/>
            <a:ext cx="1447800" cy="914400"/>
          </a:xfrm>
          <a:prstGeom prst="rect">
            <a:avLst/>
          </a:prstGeom>
          <a:solidFill>
            <a:schemeClr val="accent1"/>
          </a:solidFill>
          <a:ln w="12700">
            <a:solidFill>
              <a:schemeClr val="tx1"/>
            </a:solidFill>
            <a:miter lim="800000"/>
            <a:headEnd/>
            <a:tailEnd/>
          </a:ln>
        </p:spPr>
        <p:txBody>
          <a:bodyPr wrap="none" anchor="ctr"/>
          <a:lstStyle/>
          <a:p>
            <a:pPr algn="r" rtl="1"/>
            <a:endParaRPr lang="ar-SA">
              <a:latin typeface="Calibri" pitchFamily="34" charset="0"/>
            </a:endParaRPr>
          </a:p>
        </p:txBody>
      </p:sp>
      <p:sp>
        <p:nvSpPr>
          <p:cNvPr id="17414" name="Rectangle 7"/>
          <p:cNvSpPr>
            <a:spLocks noChangeArrowheads="1"/>
          </p:cNvSpPr>
          <p:nvPr/>
        </p:nvSpPr>
        <p:spPr bwMode="auto">
          <a:xfrm>
            <a:off x="2743200" y="4014788"/>
            <a:ext cx="1447800" cy="914400"/>
          </a:xfrm>
          <a:prstGeom prst="rect">
            <a:avLst/>
          </a:prstGeom>
          <a:solidFill>
            <a:schemeClr val="accent1"/>
          </a:solidFill>
          <a:ln w="12700">
            <a:solidFill>
              <a:schemeClr val="tx1"/>
            </a:solidFill>
            <a:miter lim="800000"/>
            <a:headEnd/>
            <a:tailEnd/>
          </a:ln>
        </p:spPr>
        <p:txBody>
          <a:bodyPr wrap="none" anchor="ctr"/>
          <a:lstStyle/>
          <a:p>
            <a:pPr algn="r" rtl="1"/>
            <a:endParaRPr lang="ar-SA">
              <a:latin typeface="Calibri" pitchFamily="34" charset="0"/>
            </a:endParaRPr>
          </a:p>
        </p:txBody>
      </p:sp>
      <p:sp>
        <p:nvSpPr>
          <p:cNvPr id="17415" name="Line 8"/>
          <p:cNvSpPr>
            <a:spLocks noChangeShapeType="1"/>
          </p:cNvSpPr>
          <p:nvPr/>
        </p:nvSpPr>
        <p:spPr bwMode="auto">
          <a:xfrm flipV="1">
            <a:off x="6096000" y="4191000"/>
            <a:ext cx="0" cy="304800"/>
          </a:xfrm>
          <a:prstGeom prst="line">
            <a:avLst/>
          </a:prstGeom>
          <a:noFill/>
          <a:ln w="28575">
            <a:solidFill>
              <a:srgbClr val="0066FF"/>
            </a:solidFill>
            <a:round/>
            <a:headEnd/>
            <a:tailEnd/>
          </a:ln>
        </p:spPr>
        <p:txBody>
          <a:bodyPr/>
          <a:lstStyle/>
          <a:p>
            <a:endParaRPr lang="en-GB"/>
          </a:p>
        </p:txBody>
      </p:sp>
      <p:sp>
        <p:nvSpPr>
          <p:cNvPr id="17416" name="Line 9"/>
          <p:cNvSpPr>
            <a:spLocks noChangeShapeType="1"/>
          </p:cNvSpPr>
          <p:nvPr/>
        </p:nvSpPr>
        <p:spPr bwMode="auto">
          <a:xfrm flipH="1">
            <a:off x="4191000" y="4191000"/>
            <a:ext cx="1905000" cy="0"/>
          </a:xfrm>
          <a:prstGeom prst="line">
            <a:avLst/>
          </a:prstGeom>
          <a:noFill/>
          <a:ln w="28575">
            <a:solidFill>
              <a:srgbClr val="0066FF"/>
            </a:solidFill>
            <a:round/>
            <a:headEnd/>
            <a:tailEnd type="triangle" w="med" len="med"/>
          </a:ln>
        </p:spPr>
        <p:txBody>
          <a:bodyPr/>
          <a:lstStyle/>
          <a:p>
            <a:endParaRPr lang="en-GB"/>
          </a:p>
        </p:txBody>
      </p:sp>
      <p:sp>
        <p:nvSpPr>
          <p:cNvPr id="17417" name="Line 10"/>
          <p:cNvSpPr>
            <a:spLocks noChangeShapeType="1"/>
          </p:cNvSpPr>
          <p:nvPr/>
        </p:nvSpPr>
        <p:spPr bwMode="auto">
          <a:xfrm flipH="1">
            <a:off x="6781800" y="4876800"/>
            <a:ext cx="1981200" cy="0"/>
          </a:xfrm>
          <a:prstGeom prst="line">
            <a:avLst/>
          </a:prstGeom>
          <a:noFill/>
          <a:ln w="28575">
            <a:solidFill>
              <a:srgbClr val="0066FF"/>
            </a:solidFill>
            <a:round/>
            <a:headEnd/>
            <a:tailEnd type="triangle" w="med" len="med"/>
          </a:ln>
        </p:spPr>
        <p:txBody>
          <a:bodyPr/>
          <a:lstStyle/>
          <a:p>
            <a:endParaRPr lang="en-GB"/>
          </a:p>
        </p:txBody>
      </p:sp>
      <p:sp>
        <p:nvSpPr>
          <p:cNvPr id="17418" name="Line 11"/>
          <p:cNvSpPr>
            <a:spLocks noChangeShapeType="1"/>
          </p:cNvSpPr>
          <p:nvPr/>
        </p:nvSpPr>
        <p:spPr bwMode="auto">
          <a:xfrm>
            <a:off x="8763000" y="4876800"/>
            <a:ext cx="0" cy="304800"/>
          </a:xfrm>
          <a:prstGeom prst="line">
            <a:avLst/>
          </a:prstGeom>
          <a:noFill/>
          <a:ln w="28575">
            <a:solidFill>
              <a:srgbClr val="0066FF"/>
            </a:solidFill>
            <a:round/>
            <a:headEnd/>
            <a:tailEnd/>
          </a:ln>
        </p:spPr>
        <p:txBody>
          <a:bodyPr/>
          <a:lstStyle/>
          <a:p>
            <a:endParaRPr lang="en-GB"/>
          </a:p>
        </p:txBody>
      </p:sp>
      <p:sp>
        <p:nvSpPr>
          <p:cNvPr id="17419" name="Text Box 12"/>
          <p:cNvSpPr txBox="1">
            <a:spLocks noChangeArrowheads="1"/>
          </p:cNvSpPr>
          <p:nvPr/>
        </p:nvSpPr>
        <p:spPr bwMode="auto">
          <a:xfrm>
            <a:off x="2819400" y="4214814"/>
            <a:ext cx="1447800" cy="369887"/>
          </a:xfrm>
          <a:prstGeom prst="rect">
            <a:avLst/>
          </a:prstGeom>
          <a:noFill/>
          <a:ln w="12700">
            <a:noFill/>
            <a:miter lim="800000"/>
            <a:headEnd/>
            <a:tailEnd/>
          </a:ln>
        </p:spPr>
        <p:txBody>
          <a:bodyPr>
            <a:spAutoFit/>
          </a:bodyPr>
          <a:lstStyle/>
          <a:p>
            <a:pPr algn="ctr" rtl="1">
              <a:spcBef>
                <a:spcPct val="50000"/>
              </a:spcBef>
            </a:pPr>
            <a:r>
              <a:rPr lang="en-US">
                <a:solidFill>
                  <a:srgbClr val="FF0000"/>
                </a:solidFill>
                <a:latin typeface="Calibri" pitchFamily="34" charset="0"/>
              </a:rPr>
              <a:t>Class A</a:t>
            </a:r>
          </a:p>
        </p:txBody>
      </p:sp>
      <p:sp>
        <p:nvSpPr>
          <p:cNvPr id="17420" name="Text Box 13"/>
          <p:cNvSpPr txBox="1">
            <a:spLocks noChangeArrowheads="1"/>
          </p:cNvSpPr>
          <p:nvPr/>
        </p:nvSpPr>
        <p:spPr bwMode="auto">
          <a:xfrm>
            <a:off x="5334000" y="4648200"/>
            <a:ext cx="1447800" cy="369888"/>
          </a:xfrm>
          <a:prstGeom prst="rect">
            <a:avLst/>
          </a:prstGeom>
          <a:noFill/>
          <a:ln w="12700">
            <a:noFill/>
            <a:miter lim="800000"/>
            <a:headEnd/>
            <a:tailEnd/>
          </a:ln>
        </p:spPr>
        <p:txBody>
          <a:bodyPr>
            <a:spAutoFit/>
          </a:bodyPr>
          <a:lstStyle/>
          <a:p>
            <a:pPr algn="ctr" rtl="1">
              <a:spcBef>
                <a:spcPct val="50000"/>
              </a:spcBef>
            </a:pPr>
            <a:r>
              <a:rPr lang="en-US">
                <a:solidFill>
                  <a:srgbClr val="FF0000"/>
                </a:solidFill>
                <a:latin typeface="Calibri" pitchFamily="34" charset="0"/>
              </a:rPr>
              <a:t> Class B</a:t>
            </a:r>
          </a:p>
        </p:txBody>
      </p:sp>
      <p:sp>
        <p:nvSpPr>
          <p:cNvPr id="17421" name="Text Box 14"/>
          <p:cNvSpPr txBox="1">
            <a:spLocks noChangeArrowheads="1"/>
          </p:cNvSpPr>
          <p:nvPr/>
        </p:nvSpPr>
        <p:spPr bwMode="auto">
          <a:xfrm>
            <a:off x="8229600" y="5334000"/>
            <a:ext cx="1219200" cy="369888"/>
          </a:xfrm>
          <a:prstGeom prst="rect">
            <a:avLst/>
          </a:prstGeom>
          <a:noFill/>
          <a:ln w="12700">
            <a:noFill/>
            <a:miter lim="800000"/>
            <a:headEnd/>
            <a:tailEnd/>
          </a:ln>
        </p:spPr>
        <p:txBody>
          <a:bodyPr>
            <a:spAutoFit/>
          </a:bodyPr>
          <a:lstStyle/>
          <a:p>
            <a:pPr algn="ctr" rtl="1">
              <a:spcBef>
                <a:spcPct val="50000"/>
              </a:spcBef>
            </a:pPr>
            <a:r>
              <a:rPr lang="en-US">
                <a:solidFill>
                  <a:srgbClr val="FF0000"/>
                </a:solidFill>
                <a:latin typeface="Calibri" pitchFamily="34" charset="0"/>
              </a:rPr>
              <a:t> Class C</a:t>
            </a:r>
          </a:p>
        </p:txBody>
      </p:sp>
    </p:spTree>
    <p:extLst>
      <p:ext uri="{BB962C8B-B14F-4D97-AF65-F5344CB8AC3E}">
        <p14:creationId xmlns:p14="http://schemas.microsoft.com/office/powerpoint/2010/main" val="2481831992"/>
      </p:ext>
    </p:extLst>
  </p:cSld>
  <p:clrMapOvr>
    <a:masterClrMapping/>
  </p:clrMapOvr>
  <p:transition>
    <p:cover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p:txBody>
          <a:bodyPr/>
          <a:lstStyle/>
          <a:p>
            <a:pPr eaLnBrk="1" hangingPunct="1"/>
            <a:r>
              <a:rPr lang="en-US" smtClean="0"/>
              <a:t>Inheritance</a:t>
            </a:r>
          </a:p>
        </p:txBody>
      </p:sp>
      <p:sp>
        <p:nvSpPr>
          <p:cNvPr id="19461" name="Rectangle 3"/>
          <p:cNvSpPr>
            <a:spLocks noGrp="1" noChangeArrowheads="1"/>
          </p:cNvSpPr>
          <p:nvPr>
            <p:ph idx="1"/>
          </p:nvPr>
        </p:nvSpPr>
        <p:spPr>
          <a:xfrm>
            <a:off x="646111" y="1549335"/>
            <a:ext cx="10227297" cy="4195481"/>
          </a:xfrm>
        </p:spPr>
        <p:txBody>
          <a:bodyPr>
            <a:normAutofit/>
          </a:bodyPr>
          <a:lstStyle/>
          <a:p>
            <a:pPr eaLnBrk="1" hangingPunct="1">
              <a:spcBef>
                <a:spcPct val="70000"/>
              </a:spcBef>
            </a:pPr>
            <a:r>
              <a:rPr lang="en-US" sz="2400" dirty="0" smtClean="0"/>
              <a:t>A programmer can tailor a derived class as needed by adding new variables or methods, or by modifying the inherited ones.</a:t>
            </a:r>
          </a:p>
          <a:p>
            <a:pPr eaLnBrk="1" hangingPunct="1">
              <a:spcBef>
                <a:spcPct val="70000"/>
              </a:spcBef>
            </a:pPr>
            <a:r>
              <a:rPr lang="en-US" sz="2400" i="1" dirty="0" smtClean="0"/>
              <a:t>Software reuse</a:t>
            </a:r>
            <a:r>
              <a:rPr lang="en-US" sz="2400" dirty="0" smtClean="0"/>
              <a:t> is a fundamental benefit of inheritance.</a:t>
            </a:r>
          </a:p>
          <a:p>
            <a:pPr eaLnBrk="1" hangingPunct="1">
              <a:spcBef>
                <a:spcPct val="70000"/>
              </a:spcBef>
            </a:pPr>
            <a:r>
              <a:rPr lang="en-US" sz="2400" dirty="0" smtClean="0"/>
              <a:t>By using existing software components to create new ones, we capitalize on all the effort that went into the design, implementation, and testing of the existing software.</a:t>
            </a:r>
          </a:p>
        </p:txBody>
      </p:sp>
      <p:sp>
        <p:nvSpPr>
          <p:cNvPr id="2" name="Slide Number Placeholder 1"/>
          <p:cNvSpPr>
            <a:spLocks noGrp="1"/>
          </p:cNvSpPr>
          <p:nvPr>
            <p:ph type="sldNum" sz="quarter" idx="12"/>
          </p:nvPr>
        </p:nvSpPr>
        <p:spPr/>
        <p:txBody>
          <a:bodyPr/>
          <a:lstStyle/>
          <a:p>
            <a:fld id="{D57F1E4F-1CFF-5643-939E-02111984F565}" type="slidenum">
              <a:rPr lang="en-US" smtClean="0"/>
              <a:t>4</a:t>
            </a:fld>
            <a:endParaRPr lang="en-US" dirty="0"/>
          </a:p>
        </p:txBody>
      </p:sp>
    </p:spTree>
    <p:extLst>
      <p:ext uri="{BB962C8B-B14F-4D97-AF65-F5344CB8AC3E}">
        <p14:creationId xmlns:p14="http://schemas.microsoft.com/office/powerpoint/2010/main" val="2891352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067878" y="0"/>
            <a:ext cx="7848600" cy="1123950"/>
          </a:xfrm>
        </p:spPr>
        <p:txBody>
          <a:bodyPr/>
          <a:lstStyle/>
          <a:p>
            <a:pPr eaLnBrk="1" hangingPunct="1"/>
            <a:r>
              <a:rPr lang="en-AU" b="1" dirty="0" smtClean="0">
                <a:cs typeface="Times New Roman" pitchFamily="18" charset="0"/>
              </a:rPr>
              <a:t>Inheritance</a:t>
            </a:r>
          </a:p>
        </p:txBody>
      </p:sp>
      <p:sp>
        <p:nvSpPr>
          <p:cNvPr id="18435" name="Rectangle 3"/>
          <p:cNvSpPr>
            <a:spLocks noGrp="1" noChangeArrowheads="1"/>
          </p:cNvSpPr>
          <p:nvPr>
            <p:ph idx="1"/>
          </p:nvPr>
        </p:nvSpPr>
        <p:spPr>
          <a:xfrm>
            <a:off x="1067878" y="1311964"/>
            <a:ext cx="9918174" cy="4890053"/>
          </a:xfrm>
        </p:spPr>
        <p:txBody>
          <a:bodyPr>
            <a:noAutofit/>
          </a:bodyPr>
          <a:lstStyle/>
          <a:p>
            <a:pPr algn="just" eaLnBrk="1" hangingPunct="1">
              <a:spcBef>
                <a:spcPct val="50000"/>
              </a:spcBef>
              <a:buFont typeface="Wingdings" pitchFamily="2" charset="2"/>
              <a:buChar char="Ø"/>
            </a:pPr>
            <a:r>
              <a:rPr lang="en-US" sz="2400" b="1" dirty="0">
                <a:cs typeface="Arial" charset="0"/>
              </a:rPr>
              <a:t>class B </a:t>
            </a:r>
            <a:r>
              <a:rPr lang="en-US" sz="2400" b="1" dirty="0">
                <a:solidFill>
                  <a:srgbClr val="FFC000"/>
                </a:solidFill>
                <a:cs typeface="Arial" charset="0"/>
              </a:rPr>
              <a:t>extends</a:t>
            </a:r>
            <a:r>
              <a:rPr lang="en-US" sz="2400" b="1" dirty="0">
                <a:solidFill>
                  <a:srgbClr val="FF0000"/>
                </a:solidFill>
                <a:cs typeface="Arial" charset="0"/>
              </a:rPr>
              <a:t> </a:t>
            </a:r>
            <a:r>
              <a:rPr lang="en-US" sz="2400" b="1" dirty="0">
                <a:cs typeface="Arial" charset="0"/>
              </a:rPr>
              <a:t>A</a:t>
            </a:r>
            <a:r>
              <a:rPr lang="en-US" sz="2400" b="1" dirty="0">
                <a:solidFill>
                  <a:srgbClr val="FFC000"/>
                </a:solidFill>
                <a:cs typeface="Arial" charset="0"/>
              </a:rPr>
              <a:t>{</a:t>
            </a:r>
          </a:p>
          <a:p>
            <a:pPr algn="just" eaLnBrk="1" hangingPunct="1">
              <a:spcBef>
                <a:spcPct val="50000"/>
              </a:spcBef>
              <a:buFont typeface="Wingdings" pitchFamily="2" charset="2"/>
              <a:buNone/>
            </a:pPr>
            <a:r>
              <a:rPr lang="en-US" sz="2400" b="1" dirty="0">
                <a:solidFill>
                  <a:srgbClr val="FF0000"/>
                </a:solidFill>
                <a:cs typeface="Arial" charset="0"/>
              </a:rPr>
              <a:t>				</a:t>
            </a:r>
            <a:r>
              <a:rPr lang="en-US" sz="2400" b="1" dirty="0">
                <a:solidFill>
                  <a:srgbClr val="FFC000"/>
                </a:solidFill>
                <a:cs typeface="Arial" charset="0"/>
              </a:rPr>
              <a:t>//definition of class B</a:t>
            </a:r>
          </a:p>
          <a:p>
            <a:pPr algn="just" eaLnBrk="1" hangingPunct="1">
              <a:spcBef>
                <a:spcPct val="50000"/>
              </a:spcBef>
              <a:buFont typeface="Wingdings" pitchFamily="2" charset="2"/>
              <a:buNone/>
            </a:pPr>
            <a:r>
              <a:rPr lang="en-US" sz="2400" b="1" dirty="0">
                <a:solidFill>
                  <a:srgbClr val="FFC000"/>
                </a:solidFill>
                <a:cs typeface="Arial" charset="0"/>
              </a:rPr>
              <a:t>			       }</a:t>
            </a:r>
          </a:p>
          <a:p>
            <a:pPr algn="just"/>
            <a:r>
              <a:rPr lang="en-US" sz="2400" dirty="0"/>
              <a:t>The </a:t>
            </a:r>
            <a:r>
              <a:rPr lang="en-US" sz="2400" b="1" dirty="0"/>
              <a:t>extends keyword</a:t>
            </a:r>
            <a:r>
              <a:rPr lang="en-US" sz="2400" dirty="0"/>
              <a:t> indicates that you are making a new class that derives from an existing class.</a:t>
            </a:r>
          </a:p>
          <a:p>
            <a:pPr algn="just"/>
            <a:r>
              <a:rPr lang="en-US" sz="2400" dirty="0"/>
              <a:t>In the terminology of Java, a class that is inherited is called a super class. The new class is called a subclass</a:t>
            </a:r>
          </a:p>
          <a:p>
            <a:pPr algn="just" eaLnBrk="1" hangingPunct="1">
              <a:spcBef>
                <a:spcPct val="50000"/>
              </a:spcBef>
              <a:buFont typeface="Wingdings" pitchFamily="2" charset="2"/>
              <a:buChar char="Ø"/>
            </a:pPr>
            <a:r>
              <a:rPr lang="en-US" sz="2400" dirty="0" smtClean="0">
                <a:cs typeface="Arial" charset="0"/>
              </a:rPr>
              <a:t>The </a:t>
            </a:r>
            <a:r>
              <a:rPr lang="en-US" sz="2400" dirty="0">
                <a:cs typeface="Arial" charset="0"/>
              </a:rPr>
              <a:t>class B can have additional members in addition to the inherited members of class A</a:t>
            </a:r>
          </a:p>
          <a:p>
            <a:pPr algn="just" eaLnBrk="1" hangingPunct="1">
              <a:spcBef>
                <a:spcPct val="50000"/>
              </a:spcBef>
              <a:buFont typeface="Wingdings" pitchFamily="2" charset="2"/>
              <a:buNone/>
            </a:pPr>
            <a:endParaRPr lang="en-US" sz="3200" b="1" dirty="0">
              <a:cs typeface="Arial" charset="0"/>
            </a:endParaRPr>
          </a:p>
        </p:txBody>
      </p:sp>
      <p:sp>
        <p:nvSpPr>
          <p:cNvPr id="2" name="Slide Number Placeholder 1"/>
          <p:cNvSpPr>
            <a:spLocks noGrp="1"/>
          </p:cNvSpPr>
          <p:nvPr>
            <p:ph type="sldNum" sz="quarter" idx="12"/>
          </p:nvPr>
        </p:nvSpPr>
        <p:spPr/>
        <p:txBody>
          <a:bodyPr/>
          <a:lstStyle/>
          <a:p>
            <a:fld id="{D57F1E4F-1CFF-5643-939E-02111984F565}" type="slidenum">
              <a:rPr lang="en-US" smtClean="0"/>
              <a:t>5</a:t>
            </a:fld>
            <a:endParaRPr lang="en-US" dirty="0"/>
          </a:p>
        </p:txBody>
      </p:sp>
    </p:spTree>
    <p:extLst>
      <p:ext uri="{BB962C8B-B14F-4D97-AF65-F5344CB8AC3E}">
        <p14:creationId xmlns:p14="http://schemas.microsoft.com/office/powerpoint/2010/main" val="1235448514"/>
      </p:ext>
    </p:extLst>
  </p:cSld>
  <p:clrMapOvr>
    <a:masterClrMapping/>
  </p:clrMapOvr>
  <p:transition>
    <p:cover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97834" y="207894"/>
            <a:ext cx="7848600" cy="1123950"/>
          </a:xfrm>
        </p:spPr>
        <p:txBody>
          <a:bodyPr/>
          <a:lstStyle/>
          <a:p>
            <a:pPr eaLnBrk="1" hangingPunct="1"/>
            <a:r>
              <a:rPr lang="en-AU" b="1" dirty="0" smtClean="0">
                <a:cs typeface="Times New Roman" pitchFamily="18" charset="0"/>
              </a:rPr>
              <a:t>Inheritance</a:t>
            </a:r>
          </a:p>
        </p:txBody>
      </p:sp>
      <p:sp>
        <p:nvSpPr>
          <p:cNvPr id="19459" name="Rectangle 3"/>
          <p:cNvSpPr>
            <a:spLocks noGrp="1" noChangeArrowheads="1"/>
          </p:cNvSpPr>
          <p:nvPr>
            <p:ph idx="1"/>
          </p:nvPr>
        </p:nvSpPr>
        <p:spPr>
          <a:xfrm>
            <a:off x="897834" y="1331844"/>
            <a:ext cx="10220740" cy="5059828"/>
          </a:xfrm>
        </p:spPr>
        <p:txBody>
          <a:bodyPr/>
          <a:lstStyle/>
          <a:p>
            <a:pPr eaLnBrk="1" hangingPunct="1">
              <a:spcBef>
                <a:spcPct val="50000"/>
              </a:spcBef>
              <a:buFont typeface="Wingdings" pitchFamily="2" charset="2"/>
              <a:buChar char="Ø"/>
            </a:pPr>
            <a:r>
              <a:rPr lang="en-US" sz="2400" b="1" dirty="0">
                <a:cs typeface="Arial" charset="0"/>
              </a:rPr>
              <a:t>An inherited member of a base class is one that is accessible within the derived class</a:t>
            </a:r>
          </a:p>
          <a:p>
            <a:pPr eaLnBrk="1" hangingPunct="1">
              <a:spcBef>
                <a:spcPct val="50000"/>
              </a:spcBef>
              <a:buFont typeface="Wingdings" pitchFamily="2" charset="2"/>
              <a:buChar char="Ø"/>
            </a:pPr>
            <a:r>
              <a:rPr lang="en-US" sz="2400" b="1" dirty="0">
                <a:solidFill>
                  <a:schemeClr val="accent1"/>
                </a:solidFill>
                <a:cs typeface="Arial" charset="0"/>
              </a:rPr>
              <a:t>Base class members that are not inherited still form part of a derived class object</a:t>
            </a:r>
          </a:p>
          <a:p>
            <a:pPr eaLnBrk="1" hangingPunct="1">
              <a:spcBef>
                <a:spcPct val="50000"/>
              </a:spcBef>
              <a:buFont typeface="Wingdings" pitchFamily="2" charset="2"/>
              <a:buChar char="Ø"/>
            </a:pPr>
            <a:r>
              <a:rPr lang="en-US" sz="2400" b="1" dirty="0">
                <a:cs typeface="Arial" charset="0"/>
              </a:rPr>
              <a:t>An inherited member of a derived class is a full member of that class and is freely accessible to any method in the class</a:t>
            </a:r>
          </a:p>
          <a:p>
            <a:pPr eaLnBrk="1" hangingPunct="1">
              <a:spcBef>
                <a:spcPct val="50000"/>
              </a:spcBef>
              <a:buFont typeface="Wingdings" pitchFamily="2" charset="2"/>
              <a:buChar char="Ø"/>
            </a:pPr>
            <a:r>
              <a:rPr lang="en-US" sz="2400" b="1" dirty="0">
                <a:solidFill>
                  <a:schemeClr val="tx2"/>
                </a:solidFill>
                <a:cs typeface="Arial" charset="0"/>
              </a:rPr>
              <a:t>Which members of the base class are inherited?</a:t>
            </a:r>
          </a:p>
        </p:txBody>
      </p:sp>
      <p:sp>
        <p:nvSpPr>
          <p:cNvPr id="2" name="Slide Number Placeholder 1"/>
          <p:cNvSpPr>
            <a:spLocks noGrp="1"/>
          </p:cNvSpPr>
          <p:nvPr>
            <p:ph type="sldNum" sz="quarter" idx="12"/>
          </p:nvPr>
        </p:nvSpPr>
        <p:spPr/>
        <p:txBody>
          <a:bodyPr/>
          <a:lstStyle/>
          <a:p>
            <a:fld id="{D57F1E4F-1CFF-5643-939E-02111984F565}" type="slidenum">
              <a:rPr lang="en-US" smtClean="0"/>
              <a:t>6</a:t>
            </a:fld>
            <a:endParaRPr lang="en-US" dirty="0"/>
          </a:p>
        </p:txBody>
      </p:sp>
    </p:spTree>
    <p:extLst>
      <p:ext uri="{BB962C8B-B14F-4D97-AF65-F5344CB8AC3E}">
        <p14:creationId xmlns:p14="http://schemas.microsoft.com/office/powerpoint/2010/main" val="3936756794"/>
      </p:ext>
    </p:extLst>
  </p:cSld>
  <p:clrMapOvr>
    <a:masterClrMapping/>
  </p:clrMapOvr>
  <p:transition>
    <p:cover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177787" y="0"/>
            <a:ext cx="7848600" cy="1123950"/>
          </a:xfrm>
        </p:spPr>
        <p:txBody>
          <a:bodyPr/>
          <a:lstStyle/>
          <a:p>
            <a:pPr eaLnBrk="1" hangingPunct="1"/>
            <a:r>
              <a:rPr lang="en-AU" dirty="0" smtClean="0">
                <a:cs typeface="Times New Roman" pitchFamily="18" charset="0"/>
              </a:rPr>
              <a:t>Inheriting Data Members  </a:t>
            </a:r>
          </a:p>
        </p:txBody>
      </p:sp>
      <p:sp>
        <p:nvSpPr>
          <p:cNvPr id="20483" name="Rectangle 3"/>
          <p:cNvSpPr>
            <a:spLocks noGrp="1" noChangeArrowheads="1"/>
          </p:cNvSpPr>
          <p:nvPr>
            <p:ph idx="1"/>
          </p:nvPr>
        </p:nvSpPr>
        <p:spPr>
          <a:xfrm>
            <a:off x="967409" y="1123950"/>
            <a:ext cx="9167191" cy="4514850"/>
          </a:xfrm>
        </p:spPr>
        <p:txBody>
          <a:bodyPr/>
          <a:lstStyle/>
          <a:p>
            <a:pPr eaLnBrk="1" hangingPunct="1">
              <a:spcBef>
                <a:spcPct val="50000"/>
              </a:spcBef>
              <a:buFont typeface="Wingdings" pitchFamily="2" charset="2"/>
              <a:buChar char="Ø"/>
            </a:pPr>
            <a:r>
              <a:rPr lang="en-US" sz="2400" b="1" dirty="0">
                <a:solidFill>
                  <a:srgbClr val="FFC000"/>
                </a:solidFill>
                <a:cs typeface="Arial" charset="0"/>
              </a:rPr>
              <a:t>The inheritance rules apply to class variables as well as instance variables</a:t>
            </a:r>
          </a:p>
        </p:txBody>
      </p:sp>
      <p:sp>
        <p:nvSpPr>
          <p:cNvPr id="2" name="Slide Number Placeholder 1"/>
          <p:cNvSpPr>
            <a:spLocks noGrp="1"/>
          </p:cNvSpPr>
          <p:nvPr>
            <p:ph type="sldNum" sz="quarter" idx="12"/>
          </p:nvPr>
        </p:nvSpPr>
        <p:spPr/>
        <p:txBody>
          <a:bodyPr/>
          <a:lstStyle/>
          <a:p>
            <a:fld id="{D57F1E4F-1CFF-5643-939E-02111984F565}" type="slidenum">
              <a:rPr lang="en-US" smtClean="0"/>
              <a:t>7</a:t>
            </a:fld>
            <a:endParaRPr lang="en-US" dirty="0"/>
          </a:p>
        </p:txBody>
      </p:sp>
      <p:sp>
        <p:nvSpPr>
          <p:cNvPr id="211972" name="Rectangle 4"/>
          <p:cNvSpPr>
            <a:spLocks noChangeArrowheads="1"/>
          </p:cNvSpPr>
          <p:nvPr/>
        </p:nvSpPr>
        <p:spPr bwMode="auto">
          <a:xfrm>
            <a:off x="1828800" y="2133600"/>
            <a:ext cx="8458200" cy="3810000"/>
          </a:xfrm>
          <a:prstGeom prst="rect">
            <a:avLst/>
          </a:prstGeom>
          <a:solidFill>
            <a:schemeClr val="bg2">
              <a:lumMod val="90000"/>
            </a:schemeClr>
          </a:solidFill>
          <a:ln w="12700">
            <a:solidFill>
              <a:schemeClr val="tx1"/>
            </a:solidFill>
            <a:miter lim="800000"/>
            <a:headEnd/>
            <a:tailEnd/>
          </a:ln>
          <a:effectLst/>
        </p:spPr>
        <p:txBody>
          <a:bodyPr wrap="none" anchor="ctr"/>
          <a:lstStyle/>
          <a:p>
            <a:pPr algn="r" rtl="1">
              <a:defRPr/>
            </a:pPr>
            <a:endParaRPr lang="ur-PK" b="1">
              <a:solidFill>
                <a:schemeClr val="bg1"/>
              </a:solidFill>
            </a:endParaRPr>
          </a:p>
        </p:txBody>
      </p:sp>
      <p:sp>
        <p:nvSpPr>
          <p:cNvPr id="20485" name="Rectangle 5"/>
          <p:cNvSpPr>
            <a:spLocks noChangeArrowheads="1"/>
          </p:cNvSpPr>
          <p:nvPr/>
        </p:nvSpPr>
        <p:spPr bwMode="auto">
          <a:xfrm>
            <a:off x="2209800" y="2438400"/>
            <a:ext cx="1981200" cy="3200400"/>
          </a:xfrm>
          <a:prstGeom prst="rect">
            <a:avLst/>
          </a:prstGeom>
          <a:solidFill>
            <a:srgbClr val="33CC33"/>
          </a:solidFill>
          <a:ln w="12700">
            <a:solidFill>
              <a:schemeClr val="tx1"/>
            </a:solidFill>
            <a:miter lim="800000"/>
            <a:headEnd/>
            <a:tailEnd/>
          </a:ln>
        </p:spPr>
        <p:txBody>
          <a:bodyPr wrap="none" anchor="ctr"/>
          <a:lstStyle/>
          <a:p>
            <a:pPr algn="ctr" rtl="1"/>
            <a:endParaRPr lang="ar-SA" b="1">
              <a:solidFill>
                <a:schemeClr val="bg1"/>
              </a:solidFill>
              <a:latin typeface="Calibri" pitchFamily="34" charset="0"/>
            </a:endParaRPr>
          </a:p>
        </p:txBody>
      </p:sp>
      <p:sp>
        <p:nvSpPr>
          <p:cNvPr id="20486" name="Rectangle 6"/>
          <p:cNvSpPr>
            <a:spLocks noChangeArrowheads="1"/>
          </p:cNvSpPr>
          <p:nvPr/>
        </p:nvSpPr>
        <p:spPr bwMode="auto">
          <a:xfrm>
            <a:off x="4800600" y="2438400"/>
            <a:ext cx="5181600" cy="3200400"/>
          </a:xfrm>
          <a:prstGeom prst="rect">
            <a:avLst/>
          </a:prstGeom>
          <a:solidFill>
            <a:srgbClr val="33CC33"/>
          </a:solidFill>
          <a:ln w="12700">
            <a:solidFill>
              <a:schemeClr val="tx1"/>
            </a:solidFill>
            <a:miter lim="800000"/>
            <a:headEnd/>
            <a:tailEnd/>
          </a:ln>
        </p:spPr>
        <p:txBody>
          <a:bodyPr wrap="none" anchor="ctr"/>
          <a:lstStyle/>
          <a:p>
            <a:pPr algn="r" rtl="1"/>
            <a:endParaRPr lang="ar-SA" b="1">
              <a:solidFill>
                <a:schemeClr val="bg1"/>
              </a:solidFill>
              <a:latin typeface="Calibri" pitchFamily="34" charset="0"/>
            </a:endParaRPr>
          </a:p>
        </p:txBody>
      </p:sp>
      <p:sp>
        <p:nvSpPr>
          <p:cNvPr id="20487" name="Rectangle 7"/>
          <p:cNvSpPr>
            <a:spLocks noChangeArrowheads="1"/>
          </p:cNvSpPr>
          <p:nvPr/>
        </p:nvSpPr>
        <p:spPr bwMode="auto">
          <a:xfrm>
            <a:off x="5105400" y="3276600"/>
            <a:ext cx="2133600" cy="2133600"/>
          </a:xfrm>
          <a:prstGeom prst="rect">
            <a:avLst/>
          </a:prstGeom>
          <a:solidFill>
            <a:schemeClr val="accent1"/>
          </a:solidFill>
          <a:ln w="12700">
            <a:solidFill>
              <a:schemeClr val="tx1"/>
            </a:solidFill>
            <a:miter lim="800000"/>
            <a:headEnd/>
            <a:tailEnd/>
          </a:ln>
        </p:spPr>
        <p:txBody>
          <a:bodyPr wrap="none" anchor="ctr"/>
          <a:lstStyle/>
          <a:p>
            <a:pPr algn="r" rtl="1"/>
            <a:endParaRPr lang="ar-SA" b="1">
              <a:solidFill>
                <a:schemeClr val="bg1"/>
              </a:solidFill>
              <a:latin typeface="Calibri" pitchFamily="34" charset="0"/>
            </a:endParaRPr>
          </a:p>
        </p:txBody>
      </p:sp>
      <p:sp>
        <p:nvSpPr>
          <p:cNvPr id="20488" name="Rectangle 8"/>
          <p:cNvSpPr>
            <a:spLocks noChangeArrowheads="1"/>
          </p:cNvSpPr>
          <p:nvPr/>
        </p:nvSpPr>
        <p:spPr bwMode="auto">
          <a:xfrm>
            <a:off x="8229600" y="3276600"/>
            <a:ext cx="1600200" cy="2133600"/>
          </a:xfrm>
          <a:prstGeom prst="rect">
            <a:avLst/>
          </a:prstGeom>
          <a:solidFill>
            <a:schemeClr val="accent1"/>
          </a:solidFill>
          <a:ln w="12700">
            <a:solidFill>
              <a:schemeClr val="tx1"/>
            </a:solidFill>
            <a:miter lim="800000"/>
            <a:headEnd/>
            <a:tailEnd/>
          </a:ln>
        </p:spPr>
        <p:txBody>
          <a:bodyPr wrap="none" anchor="ctr"/>
          <a:lstStyle/>
          <a:p>
            <a:pPr algn="r" rtl="1"/>
            <a:endParaRPr lang="ar-SA" b="1">
              <a:solidFill>
                <a:schemeClr val="bg1"/>
              </a:solidFill>
              <a:latin typeface="Calibri" pitchFamily="34" charset="0"/>
            </a:endParaRPr>
          </a:p>
        </p:txBody>
      </p:sp>
      <p:sp>
        <p:nvSpPr>
          <p:cNvPr id="20489" name="Rectangle 9"/>
          <p:cNvSpPr>
            <a:spLocks noChangeArrowheads="1"/>
          </p:cNvSpPr>
          <p:nvPr/>
        </p:nvSpPr>
        <p:spPr bwMode="auto">
          <a:xfrm>
            <a:off x="2362200" y="3200400"/>
            <a:ext cx="1600200" cy="2209800"/>
          </a:xfrm>
          <a:prstGeom prst="rect">
            <a:avLst/>
          </a:prstGeom>
          <a:solidFill>
            <a:schemeClr val="accent1"/>
          </a:solidFill>
          <a:ln w="12700">
            <a:solidFill>
              <a:schemeClr val="tx1"/>
            </a:solidFill>
            <a:miter lim="800000"/>
            <a:headEnd/>
            <a:tailEnd/>
          </a:ln>
        </p:spPr>
        <p:txBody>
          <a:bodyPr wrap="none" anchor="ctr"/>
          <a:lstStyle/>
          <a:p>
            <a:pPr algn="r" rtl="1"/>
            <a:endParaRPr lang="ar-SA" b="1">
              <a:solidFill>
                <a:schemeClr val="bg1"/>
              </a:solidFill>
              <a:latin typeface="Calibri" pitchFamily="34" charset="0"/>
            </a:endParaRPr>
          </a:p>
        </p:txBody>
      </p:sp>
      <p:sp>
        <p:nvSpPr>
          <p:cNvPr id="20490" name="Rectangle 10"/>
          <p:cNvSpPr>
            <a:spLocks noChangeArrowheads="1"/>
          </p:cNvSpPr>
          <p:nvPr/>
        </p:nvSpPr>
        <p:spPr bwMode="auto">
          <a:xfrm>
            <a:off x="2362200" y="2667000"/>
            <a:ext cx="1600200" cy="533400"/>
          </a:xfrm>
          <a:prstGeom prst="rect">
            <a:avLst/>
          </a:prstGeom>
          <a:solidFill>
            <a:schemeClr val="accent1"/>
          </a:solidFill>
          <a:ln w="12700">
            <a:solidFill>
              <a:schemeClr val="tx1"/>
            </a:solidFill>
            <a:miter lim="800000"/>
            <a:headEnd/>
            <a:tailEnd/>
          </a:ln>
        </p:spPr>
        <p:txBody>
          <a:bodyPr wrap="none" anchor="ctr"/>
          <a:lstStyle/>
          <a:p>
            <a:pPr algn="r" rtl="1"/>
            <a:endParaRPr lang="ar-SA" b="1">
              <a:solidFill>
                <a:schemeClr val="bg1"/>
              </a:solidFill>
              <a:latin typeface="Calibri" pitchFamily="34" charset="0"/>
            </a:endParaRPr>
          </a:p>
        </p:txBody>
      </p:sp>
      <p:sp>
        <p:nvSpPr>
          <p:cNvPr id="20491" name="Rectangle 11"/>
          <p:cNvSpPr>
            <a:spLocks noChangeArrowheads="1"/>
          </p:cNvSpPr>
          <p:nvPr/>
        </p:nvSpPr>
        <p:spPr bwMode="auto">
          <a:xfrm>
            <a:off x="5105400" y="2743200"/>
            <a:ext cx="2133600" cy="533400"/>
          </a:xfrm>
          <a:prstGeom prst="rect">
            <a:avLst/>
          </a:prstGeom>
          <a:solidFill>
            <a:schemeClr val="accent1"/>
          </a:solidFill>
          <a:ln w="12700">
            <a:solidFill>
              <a:schemeClr val="tx1"/>
            </a:solidFill>
            <a:miter lim="800000"/>
            <a:headEnd/>
            <a:tailEnd/>
          </a:ln>
        </p:spPr>
        <p:txBody>
          <a:bodyPr wrap="none" anchor="ctr"/>
          <a:lstStyle/>
          <a:p>
            <a:pPr algn="r" rtl="1"/>
            <a:endParaRPr lang="ar-SA" b="1">
              <a:solidFill>
                <a:schemeClr val="bg1"/>
              </a:solidFill>
              <a:latin typeface="Calibri" pitchFamily="34" charset="0"/>
            </a:endParaRPr>
          </a:p>
        </p:txBody>
      </p:sp>
      <p:sp>
        <p:nvSpPr>
          <p:cNvPr id="20492" name="Rectangle 12"/>
          <p:cNvSpPr>
            <a:spLocks noChangeArrowheads="1"/>
          </p:cNvSpPr>
          <p:nvPr/>
        </p:nvSpPr>
        <p:spPr bwMode="auto">
          <a:xfrm>
            <a:off x="8229600" y="2743200"/>
            <a:ext cx="1600200" cy="533400"/>
          </a:xfrm>
          <a:prstGeom prst="rect">
            <a:avLst/>
          </a:prstGeom>
          <a:solidFill>
            <a:schemeClr val="accent1"/>
          </a:solidFill>
          <a:ln w="12700">
            <a:solidFill>
              <a:schemeClr val="tx1"/>
            </a:solidFill>
            <a:miter lim="800000"/>
            <a:headEnd/>
            <a:tailEnd/>
          </a:ln>
        </p:spPr>
        <p:txBody>
          <a:bodyPr wrap="none" anchor="ctr"/>
          <a:lstStyle/>
          <a:p>
            <a:pPr algn="r" rtl="1"/>
            <a:endParaRPr lang="ar-SA" b="1">
              <a:solidFill>
                <a:schemeClr val="bg1"/>
              </a:solidFill>
              <a:latin typeface="Calibri" pitchFamily="34" charset="0"/>
            </a:endParaRPr>
          </a:p>
        </p:txBody>
      </p:sp>
      <p:sp>
        <p:nvSpPr>
          <p:cNvPr id="20493" name="Text Box 13"/>
          <p:cNvSpPr txBox="1">
            <a:spLocks noChangeArrowheads="1"/>
          </p:cNvSpPr>
          <p:nvPr/>
        </p:nvSpPr>
        <p:spPr bwMode="auto">
          <a:xfrm>
            <a:off x="2362200" y="2667000"/>
            <a:ext cx="1600200" cy="369888"/>
          </a:xfrm>
          <a:prstGeom prst="rect">
            <a:avLst/>
          </a:prstGeom>
          <a:noFill/>
          <a:ln w="12700">
            <a:noFill/>
            <a:miter lim="800000"/>
            <a:headEnd/>
            <a:tailEnd/>
          </a:ln>
        </p:spPr>
        <p:txBody>
          <a:bodyPr>
            <a:spAutoFit/>
          </a:bodyPr>
          <a:lstStyle/>
          <a:p>
            <a:pPr algn="ctr" rtl="1">
              <a:spcBef>
                <a:spcPct val="50000"/>
              </a:spcBef>
            </a:pPr>
            <a:r>
              <a:rPr lang="en-US" b="1">
                <a:solidFill>
                  <a:schemeClr val="bg1"/>
                </a:solidFill>
                <a:latin typeface="Calibri" pitchFamily="34" charset="0"/>
              </a:rPr>
              <a:t> SubClass</a:t>
            </a:r>
          </a:p>
        </p:txBody>
      </p:sp>
      <p:sp>
        <p:nvSpPr>
          <p:cNvPr id="20494" name="Text Box 14"/>
          <p:cNvSpPr txBox="1">
            <a:spLocks noChangeArrowheads="1"/>
          </p:cNvSpPr>
          <p:nvPr/>
        </p:nvSpPr>
        <p:spPr bwMode="auto">
          <a:xfrm>
            <a:off x="8229600" y="2743200"/>
            <a:ext cx="1600200" cy="369888"/>
          </a:xfrm>
          <a:prstGeom prst="rect">
            <a:avLst/>
          </a:prstGeom>
          <a:noFill/>
          <a:ln w="12700">
            <a:noFill/>
            <a:miter lim="800000"/>
            <a:headEnd/>
            <a:tailEnd/>
          </a:ln>
        </p:spPr>
        <p:txBody>
          <a:bodyPr>
            <a:spAutoFit/>
          </a:bodyPr>
          <a:lstStyle/>
          <a:p>
            <a:pPr algn="ctr" rtl="1">
              <a:spcBef>
                <a:spcPct val="50000"/>
              </a:spcBef>
            </a:pPr>
            <a:r>
              <a:rPr lang="en-US" b="1">
                <a:solidFill>
                  <a:schemeClr val="bg1"/>
                </a:solidFill>
                <a:latin typeface="Calibri" pitchFamily="34" charset="0"/>
              </a:rPr>
              <a:t> SubClass</a:t>
            </a:r>
          </a:p>
        </p:txBody>
      </p:sp>
      <p:sp>
        <p:nvSpPr>
          <p:cNvPr id="20495" name="Text Box 15"/>
          <p:cNvSpPr txBox="1">
            <a:spLocks noChangeArrowheads="1"/>
          </p:cNvSpPr>
          <p:nvPr/>
        </p:nvSpPr>
        <p:spPr bwMode="auto">
          <a:xfrm>
            <a:off x="5112024" y="2819400"/>
            <a:ext cx="2362200" cy="369888"/>
          </a:xfrm>
          <a:prstGeom prst="rect">
            <a:avLst/>
          </a:prstGeom>
          <a:noFill/>
          <a:ln w="12700">
            <a:noFill/>
            <a:miter lim="800000"/>
            <a:headEnd/>
            <a:tailEnd/>
          </a:ln>
        </p:spPr>
        <p:txBody>
          <a:bodyPr>
            <a:spAutoFit/>
          </a:bodyPr>
          <a:lstStyle/>
          <a:p>
            <a:pPr rtl="1">
              <a:spcBef>
                <a:spcPct val="50000"/>
              </a:spcBef>
            </a:pPr>
            <a:r>
              <a:rPr lang="en-US" b="1" dirty="0">
                <a:solidFill>
                  <a:schemeClr val="bg1"/>
                </a:solidFill>
                <a:latin typeface="Calibri" pitchFamily="34" charset="0"/>
              </a:rPr>
              <a:t> public BaseClass</a:t>
            </a:r>
          </a:p>
        </p:txBody>
      </p:sp>
      <p:sp>
        <p:nvSpPr>
          <p:cNvPr id="20496" name="Text Box 16"/>
          <p:cNvSpPr txBox="1">
            <a:spLocks noChangeArrowheads="1"/>
          </p:cNvSpPr>
          <p:nvPr/>
        </p:nvSpPr>
        <p:spPr bwMode="auto">
          <a:xfrm>
            <a:off x="5181600" y="3276601"/>
            <a:ext cx="2057400" cy="1616075"/>
          </a:xfrm>
          <a:prstGeom prst="rect">
            <a:avLst/>
          </a:prstGeom>
          <a:noFill/>
          <a:ln w="12700">
            <a:noFill/>
            <a:miter lim="800000"/>
            <a:headEnd/>
            <a:tailEnd/>
          </a:ln>
        </p:spPr>
        <p:txBody>
          <a:bodyPr>
            <a:spAutoFit/>
          </a:bodyPr>
          <a:lstStyle/>
          <a:p>
            <a:pPr rtl="1">
              <a:spcBef>
                <a:spcPct val="50000"/>
              </a:spcBef>
            </a:pPr>
            <a:r>
              <a:rPr lang="en-US" b="1" dirty="0">
                <a:solidFill>
                  <a:schemeClr val="bg1"/>
                </a:solidFill>
                <a:latin typeface="Calibri" pitchFamily="34" charset="0"/>
              </a:rPr>
              <a:t>int a</a:t>
            </a:r>
          </a:p>
          <a:p>
            <a:pPr rtl="1">
              <a:spcBef>
                <a:spcPct val="50000"/>
              </a:spcBef>
            </a:pPr>
            <a:r>
              <a:rPr lang="en-US" b="1" dirty="0">
                <a:solidFill>
                  <a:schemeClr val="bg1"/>
                </a:solidFill>
                <a:latin typeface="Calibri" pitchFamily="34" charset="0"/>
              </a:rPr>
              <a:t>public int b;</a:t>
            </a:r>
          </a:p>
          <a:p>
            <a:pPr rtl="1">
              <a:spcBef>
                <a:spcPct val="50000"/>
              </a:spcBef>
            </a:pPr>
            <a:r>
              <a:rPr lang="en-US" b="1" dirty="0">
                <a:solidFill>
                  <a:schemeClr val="bg1"/>
                </a:solidFill>
                <a:latin typeface="Calibri" pitchFamily="34" charset="0"/>
              </a:rPr>
              <a:t>protected int c;</a:t>
            </a:r>
          </a:p>
          <a:p>
            <a:pPr rtl="1">
              <a:spcBef>
                <a:spcPct val="50000"/>
              </a:spcBef>
            </a:pPr>
            <a:r>
              <a:rPr lang="en-US" b="1" dirty="0">
                <a:solidFill>
                  <a:schemeClr val="bg1"/>
                </a:solidFill>
                <a:latin typeface="Calibri" pitchFamily="34" charset="0"/>
              </a:rPr>
              <a:t>private int d;</a:t>
            </a:r>
          </a:p>
        </p:txBody>
      </p:sp>
      <p:sp>
        <p:nvSpPr>
          <p:cNvPr id="20497" name="Line 17"/>
          <p:cNvSpPr>
            <a:spLocks noChangeShapeType="1"/>
          </p:cNvSpPr>
          <p:nvPr/>
        </p:nvSpPr>
        <p:spPr bwMode="auto">
          <a:xfrm flipH="1">
            <a:off x="4419600" y="4714875"/>
            <a:ext cx="685800" cy="0"/>
          </a:xfrm>
          <a:prstGeom prst="line">
            <a:avLst/>
          </a:prstGeom>
          <a:noFill/>
          <a:ln w="12700">
            <a:solidFill>
              <a:schemeClr val="tx1"/>
            </a:solidFill>
            <a:round/>
            <a:headEnd/>
            <a:tailEnd/>
          </a:ln>
        </p:spPr>
        <p:txBody>
          <a:bodyPr/>
          <a:lstStyle/>
          <a:p>
            <a:endParaRPr lang="en-GB" b="1">
              <a:solidFill>
                <a:schemeClr val="bg1"/>
              </a:solidFill>
            </a:endParaRPr>
          </a:p>
        </p:txBody>
      </p:sp>
      <p:sp>
        <p:nvSpPr>
          <p:cNvPr id="20498" name="Line 18"/>
          <p:cNvSpPr>
            <a:spLocks noChangeShapeType="1"/>
          </p:cNvSpPr>
          <p:nvPr/>
        </p:nvSpPr>
        <p:spPr bwMode="auto">
          <a:xfrm flipH="1">
            <a:off x="4267200" y="4500563"/>
            <a:ext cx="228600" cy="457200"/>
          </a:xfrm>
          <a:prstGeom prst="line">
            <a:avLst/>
          </a:prstGeom>
          <a:noFill/>
          <a:ln w="12700">
            <a:solidFill>
              <a:schemeClr val="tx1"/>
            </a:solidFill>
            <a:round/>
            <a:headEnd/>
            <a:tailEnd/>
          </a:ln>
        </p:spPr>
        <p:txBody>
          <a:bodyPr/>
          <a:lstStyle/>
          <a:p>
            <a:endParaRPr lang="en-GB" b="1">
              <a:solidFill>
                <a:schemeClr val="bg1"/>
              </a:solidFill>
            </a:endParaRPr>
          </a:p>
        </p:txBody>
      </p:sp>
      <p:sp>
        <p:nvSpPr>
          <p:cNvPr id="20499" name="Line 19"/>
          <p:cNvSpPr>
            <a:spLocks noChangeShapeType="1"/>
          </p:cNvSpPr>
          <p:nvPr/>
        </p:nvSpPr>
        <p:spPr bwMode="auto">
          <a:xfrm>
            <a:off x="7239000" y="4714875"/>
            <a:ext cx="533400" cy="0"/>
          </a:xfrm>
          <a:prstGeom prst="line">
            <a:avLst/>
          </a:prstGeom>
          <a:noFill/>
          <a:ln w="12700">
            <a:solidFill>
              <a:schemeClr val="tx1"/>
            </a:solidFill>
            <a:round/>
            <a:headEnd/>
            <a:tailEnd/>
          </a:ln>
        </p:spPr>
        <p:txBody>
          <a:bodyPr/>
          <a:lstStyle/>
          <a:p>
            <a:endParaRPr lang="en-GB" b="1">
              <a:solidFill>
                <a:schemeClr val="bg1"/>
              </a:solidFill>
            </a:endParaRPr>
          </a:p>
        </p:txBody>
      </p:sp>
      <p:sp>
        <p:nvSpPr>
          <p:cNvPr id="20500" name="Line 20"/>
          <p:cNvSpPr>
            <a:spLocks noChangeShapeType="1"/>
          </p:cNvSpPr>
          <p:nvPr/>
        </p:nvSpPr>
        <p:spPr bwMode="auto">
          <a:xfrm>
            <a:off x="7620000" y="4429125"/>
            <a:ext cx="304800" cy="533400"/>
          </a:xfrm>
          <a:prstGeom prst="line">
            <a:avLst/>
          </a:prstGeom>
          <a:noFill/>
          <a:ln w="12700">
            <a:solidFill>
              <a:schemeClr val="tx1"/>
            </a:solidFill>
            <a:round/>
            <a:headEnd/>
            <a:tailEnd/>
          </a:ln>
        </p:spPr>
        <p:txBody>
          <a:bodyPr/>
          <a:lstStyle/>
          <a:p>
            <a:endParaRPr lang="en-GB" b="1">
              <a:solidFill>
                <a:schemeClr val="bg1"/>
              </a:solidFill>
            </a:endParaRPr>
          </a:p>
        </p:txBody>
      </p:sp>
      <p:sp>
        <p:nvSpPr>
          <p:cNvPr id="20501" name="Line 21"/>
          <p:cNvSpPr>
            <a:spLocks noChangeShapeType="1"/>
          </p:cNvSpPr>
          <p:nvPr/>
        </p:nvSpPr>
        <p:spPr bwMode="auto">
          <a:xfrm flipH="1">
            <a:off x="4572000" y="3581400"/>
            <a:ext cx="533400" cy="0"/>
          </a:xfrm>
          <a:prstGeom prst="line">
            <a:avLst/>
          </a:prstGeom>
          <a:noFill/>
          <a:ln w="12700">
            <a:solidFill>
              <a:schemeClr val="tx1"/>
            </a:solidFill>
            <a:round/>
            <a:headEnd/>
            <a:tailEnd/>
          </a:ln>
        </p:spPr>
        <p:txBody>
          <a:bodyPr/>
          <a:lstStyle/>
          <a:p>
            <a:endParaRPr lang="en-GB" b="1">
              <a:solidFill>
                <a:schemeClr val="bg1"/>
              </a:solidFill>
            </a:endParaRPr>
          </a:p>
        </p:txBody>
      </p:sp>
      <p:sp>
        <p:nvSpPr>
          <p:cNvPr id="20502" name="Line 22"/>
          <p:cNvSpPr>
            <a:spLocks noChangeShapeType="1"/>
          </p:cNvSpPr>
          <p:nvPr/>
        </p:nvSpPr>
        <p:spPr bwMode="auto">
          <a:xfrm flipH="1">
            <a:off x="4419600" y="3352800"/>
            <a:ext cx="304800" cy="533400"/>
          </a:xfrm>
          <a:prstGeom prst="line">
            <a:avLst/>
          </a:prstGeom>
          <a:noFill/>
          <a:ln w="12700">
            <a:solidFill>
              <a:schemeClr val="tx1"/>
            </a:solidFill>
            <a:round/>
            <a:headEnd/>
            <a:tailEnd/>
          </a:ln>
        </p:spPr>
        <p:txBody>
          <a:bodyPr/>
          <a:lstStyle/>
          <a:p>
            <a:endParaRPr lang="en-GB" b="1">
              <a:solidFill>
                <a:schemeClr val="bg1"/>
              </a:solidFill>
            </a:endParaRPr>
          </a:p>
        </p:txBody>
      </p:sp>
      <p:sp>
        <p:nvSpPr>
          <p:cNvPr id="20503" name="Line 23"/>
          <p:cNvSpPr>
            <a:spLocks noChangeShapeType="1"/>
          </p:cNvSpPr>
          <p:nvPr/>
        </p:nvSpPr>
        <p:spPr bwMode="auto">
          <a:xfrm>
            <a:off x="6019800" y="3581400"/>
            <a:ext cx="0" cy="0"/>
          </a:xfrm>
          <a:prstGeom prst="line">
            <a:avLst/>
          </a:prstGeom>
          <a:noFill/>
          <a:ln w="12700">
            <a:solidFill>
              <a:schemeClr val="tx1"/>
            </a:solidFill>
            <a:round/>
            <a:headEnd/>
            <a:tailEnd/>
          </a:ln>
        </p:spPr>
        <p:txBody>
          <a:bodyPr/>
          <a:lstStyle/>
          <a:p>
            <a:endParaRPr lang="en-GB" b="1">
              <a:solidFill>
                <a:schemeClr val="bg1"/>
              </a:solidFill>
            </a:endParaRPr>
          </a:p>
        </p:txBody>
      </p:sp>
      <p:sp>
        <p:nvSpPr>
          <p:cNvPr id="20504" name="Line 24"/>
          <p:cNvSpPr>
            <a:spLocks noChangeShapeType="1"/>
          </p:cNvSpPr>
          <p:nvPr/>
        </p:nvSpPr>
        <p:spPr bwMode="auto">
          <a:xfrm>
            <a:off x="5943600" y="3505200"/>
            <a:ext cx="0" cy="0"/>
          </a:xfrm>
          <a:prstGeom prst="line">
            <a:avLst/>
          </a:prstGeom>
          <a:noFill/>
          <a:ln w="12700">
            <a:solidFill>
              <a:schemeClr val="tx1"/>
            </a:solidFill>
            <a:round/>
            <a:headEnd/>
            <a:tailEnd/>
          </a:ln>
        </p:spPr>
        <p:txBody>
          <a:bodyPr/>
          <a:lstStyle/>
          <a:p>
            <a:endParaRPr lang="en-GB" b="1">
              <a:solidFill>
                <a:schemeClr val="bg1"/>
              </a:solidFill>
            </a:endParaRPr>
          </a:p>
        </p:txBody>
      </p:sp>
      <p:sp>
        <p:nvSpPr>
          <p:cNvPr id="20505" name="Line 25"/>
          <p:cNvSpPr>
            <a:spLocks noChangeShapeType="1"/>
          </p:cNvSpPr>
          <p:nvPr/>
        </p:nvSpPr>
        <p:spPr bwMode="auto">
          <a:xfrm>
            <a:off x="5943600" y="3500438"/>
            <a:ext cx="2590800" cy="0"/>
          </a:xfrm>
          <a:prstGeom prst="line">
            <a:avLst/>
          </a:prstGeom>
          <a:noFill/>
          <a:ln w="12700">
            <a:solidFill>
              <a:schemeClr val="tx1"/>
            </a:solidFill>
            <a:round/>
            <a:headEnd/>
            <a:tailEnd type="triangle" w="med" len="med"/>
          </a:ln>
        </p:spPr>
        <p:txBody>
          <a:bodyPr/>
          <a:lstStyle/>
          <a:p>
            <a:endParaRPr lang="en-GB" b="1">
              <a:solidFill>
                <a:schemeClr val="bg1"/>
              </a:solidFill>
            </a:endParaRPr>
          </a:p>
        </p:txBody>
      </p:sp>
      <p:sp>
        <p:nvSpPr>
          <p:cNvPr id="20506" name="Line 26"/>
          <p:cNvSpPr>
            <a:spLocks noChangeShapeType="1"/>
          </p:cNvSpPr>
          <p:nvPr/>
        </p:nvSpPr>
        <p:spPr bwMode="auto">
          <a:xfrm>
            <a:off x="6934200" y="3857625"/>
            <a:ext cx="1524000" cy="0"/>
          </a:xfrm>
          <a:prstGeom prst="line">
            <a:avLst/>
          </a:prstGeom>
          <a:noFill/>
          <a:ln w="12700">
            <a:solidFill>
              <a:schemeClr val="tx1"/>
            </a:solidFill>
            <a:round/>
            <a:headEnd/>
            <a:tailEnd type="triangle" w="med" len="med"/>
          </a:ln>
        </p:spPr>
        <p:txBody>
          <a:bodyPr/>
          <a:lstStyle/>
          <a:p>
            <a:endParaRPr lang="en-GB" b="1">
              <a:solidFill>
                <a:schemeClr val="bg1"/>
              </a:solidFill>
            </a:endParaRPr>
          </a:p>
        </p:txBody>
      </p:sp>
      <p:sp>
        <p:nvSpPr>
          <p:cNvPr id="20507" name="Line 27"/>
          <p:cNvSpPr>
            <a:spLocks noChangeShapeType="1"/>
          </p:cNvSpPr>
          <p:nvPr/>
        </p:nvSpPr>
        <p:spPr bwMode="auto">
          <a:xfrm>
            <a:off x="7162800" y="4286250"/>
            <a:ext cx="1295400" cy="0"/>
          </a:xfrm>
          <a:prstGeom prst="line">
            <a:avLst/>
          </a:prstGeom>
          <a:noFill/>
          <a:ln w="12700">
            <a:solidFill>
              <a:schemeClr val="tx1"/>
            </a:solidFill>
            <a:round/>
            <a:headEnd/>
            <a:tailEnd type="triangle" w="med" len="med"/>
          </a:ln>
        </p:spPr>
        <p:txBody>
          <a:bodyPr/>
          <a:lstStyle/>
          <a:p>
            <a:endParaRPr lang="en-GB" b="1">
              <a:solidFill>
                <a:schemeClr val="bg1"/>
              </a:solidFill>
            </a:endParaRPr>
          </a:p>
        </p:txBody>
      </p:sp>
      <p:sp>
        <p:nvSpPr>
          <p:cNvPr id="20508" name="Line 28"/>
          <p:cNvSpPr>
            <a:spLocks noChangeShapeType="1"/>
          </p:cNvSpPr>
          <p:nvPr/>
        </p:nvSpPr>
        <p:spPr bwMode="auto">
          <a:xfrm flipH="1">
            <a:off x="3429000" y="3929063"/>
            <a:ext cx="1752600" cy="0"/>
          </a:xfrm>
          <a:prstGeom prst="line">
            <a:avLst/>
          </a:prstGeom>
          <a:noFill/>
          <a:ln w="12700">
            <a:solidFill>
              <a:schemeClr val="tx1"/>
            </a:solidFill>
            <a:round/>
            <a:headEnd/>
            <a:tailEnd type="triangle" w="med" len="med"/>
          </a:ln>
        </p:spPr>
        <p:txBody>
          <a:bodyPr/>
          <a:lstStyle/>
          <a:p>
            <a:endParaRPr lang="en-GB" b="1">
              <a:solidFill>
                <a:schemeClr val="bg1"/>
              </a:solidFill>
            </a:endParaRPr>
          </a:p>
        </p:txBody>
      </p:sp>
      <p:sp>
        <p:nvSpPr>
          <p:cNvPr id="20509" name="Line 29"/>
          <p:cNvSpPr>
            <a:spLocks noChangeShapeType="1"/>
          </p:cNvSpPr>
          <p:nvPr/>
        </p:nvSpPr>
        <p:spPr bwMode="auto">
          <a:xfrm flipH="1">
            <a:off x="3505200" y="4286250"/>
            <a:ext cx="1676400" cy="0"/>
          </a:xfrm>
          <a:prstGeom prst="line">
            <a:avLst/>
          </a:prstGeom>
          <a:noFill/>
          <a:ln w="12700">
            <a:solidFill>
              <a:schemeClr val="tx1"/>
            </a:solidFill>
            <a:round/>
            <a:headEnd/>
            <a:tailEnd type="triangle" w="med" len="med"/>
          </a:ln>
        </p:spPr>
        <p:txBody>
          <a:bodyPr/>
          <a:lstStyle/>
          <a:p>
            <a:endParaRPr lang="en-GB" b="1">
              <a:solidFill>
                <a:schemeClr val="bg1"/>
              </a:solidFill>
            </a:endParaRPr>
          </a:p>
        </p:txBody>
      </p:sp>
    </p:spTree>
    <p:extLst>
      <p:ext uri="{BB962C8B-B14F-4D97-AF65-F5344CB8AC3E}">
        <p14:creationId xmlns:p14="http://schemas.microsoft.com/office/powerpoint/2010/main" val="1411699370"/>
      </p:ext>
    </p:extLst>
  </p:cSld>
  <p:clrMapOvr>
    <a:masterClrMapping/>
  </p:clrMapOvr>
  <p:transition>
    <p:cover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589" y="94909"/>
            <a:ext cx="9404723" cy="647213"/>
          </a:xfrm>
        </p:spPr>
        <p:txBody>
          <a:bodyPr>
            <a:normAutofit fontScale="90000"/>
          </a:bodyPr>
          <a:lstStyle/>
          <a:p>
            <a:r>
              <a:rPr lang="en-GB" dirty="0" smtClean="0"/>
              <a:t>Example</a:t>
            </a:r>
            <a:endParaRPr lang="en-US" dirty="0"/>
          </a:p>
        </p:txBody>
      </p:sp>
      <p:sp>
        <p:nvSpPr>
          <p:cNvPr id="3" name="Content Placeholder 2"/>
          <p:cNvSpPr>
            <a:spLocks noGrp="1"/>
          </p:cNvSpPr>
          <p:nvPr>
            <p:ph idx="1"/>
          </p:nvPr>
        </p:nvSpPr>
        <p:spPr>
          <a:xfrm>
            <a:off x="513590" y="742122"/>
            <a:ext cx="8564149" cy="5506277"/>
          </a:xfrm>
        </p:spPr>
        <p:txBody>
          <a:bodyPr>
            <a:normAutofit fontScale="92500"/>
          </a:bodyPr>
          <a:lstStyle/>
          <a:p>
            <a:pPr marL="457200" indent="-457200">
              <a:buFont typeface="+mj-lt"/>
              <a:buAutoNum type="arabicPeriod"/>
            </a:pPr>
            <a:r>
              <a:rPr lang="en-US" b="1" dirty="0"/>
              <a:t>class Employee{  </a:t>
            </a:r>
          </a:p>
          <a:p>
            <a:pPr marL="457200" indent="-457200">
              <a:buFont typeface="+mj-lt"/>
              <a:buAutoNum type="arabicPeriod"/>
            </a:pPr>
            <a:r>
              <a:rPr lang="en-US" b="1" dirty="0"/>
              <a:t> </a:t>
            </a:r>
            <a:r>
              <a:rPr lang="en-US" b="1" dirty="0" smtClean="0"/>
              <a:t>	float</a:t>
            </a:r>
            <a:r>
              <a:rPr lang="en-US" b="1" dirty="0"/>
              <a:t> salary=40000;  </a:t>
            </a:r>
          </a:p>
          <a:p>
            <a:pPr marL="457200" indent="-457200">
              <a:buFont typeface="+mj-lt"/>
              <a:buAutoNum type="arabicPeriod"/>
            </a:pPr>
            <a:r>
              <a:rPr lang="en-US" b="1" dirty="0"/>
              <a:t>}  </a:t>
            </a:r>
          </a:p>
          <a:p>
            <a:pPr marL="457200" indent="-457200">
              <a:buFont typeface="+mj-lt"/>
              <a:buAutoNum type="arabicPeriod"/>
            </a:pPr>
            <a:r>
              <a:rPr lang="en-US" b="1" dirty="0"/>
              <a:t>class Programmer extends Employee{  </a:t>
            </a:r>
          </a:p>
          <a:p>
            <a:pPr marL="457200" indent="-457200">
              <a:buFont typeface="+mj-lt"/>
              <a:buAutoNum type="arabicPeriod"/>
            </a:pPr>
            <a:r>
              <a:rPr lang="en-US" b="1" dirty="0"/>
              <a:t> </a:t>
            </a:r>
            <a:r>
              <a:rPr lang="en-US" b="1" dirty="0" smtClean="0"/>
              <a:t>	</a:t>
            </a:r>
            <a:r>
              <a:rPr lang="en-US" b="1" dirty="0" err="1" smtClean="0"/>
              <a:t>int</a:t>
            </a:r>
            <a:r>
              <a:rPr lang="en-US" b="1" dirty="0"/>
              <a:t> bonus=10000;  </a:t>
            </a:r>
          </a:p>
          <a:p>
            <a:pPr marL="457200" indent="-457200">
              <a:buFont typeface="+mj-lt"/>
              <a:buAutoNum type="arabicPeriod"/>
            </a:pPr>
            <a:r>
              <a:rPr lang="en-US" b="1" dirty="0"/>
              <a:t> </a:t>
            </a:r>
            <a:r>
              <a:rPr lang="en-US" b="1" dirty="0" smtClean="0"/>
              <a:t>	public</a:t>
            </a:r>
            <a:r>
              <a:rPr lang="en-US" b="1" dirty="0"/>
              <a:t> static void main(String </a:t>
            </a:r>
            <a:r>
              <a:rPr lang="en-US" b="1" dirty="0" err="1"/>
              <a:t>args</a:t>
            </a:r>
            <a:r>
              <a:rPr lang="en-US" b="1" dirty="0" smtClean="0"/>
              <a:t>[ ]) {</a:t>
            </a:r>
            <a:r>
              <a:rPr lang="en-US" b="1" dirty="0"/>
              <a:t>  </a:t>
            </a:r>
          </a:p>
          <a:p>
            <a:pPr marL="457200" indent="-457200">
              <a:buFont typeface="+mj-lt"/>
              <a:buAutoNum type="arabicPeriod"/>
            </a:pPr>
            <a:r>
              <a:rPr lang="en-US" b="1" dirty="0"/>
              <a:t>   </a:t>
            </a:r>
            <a:r>
              <a:rPr lang="en-US" b="1" dirty="0" smtClean="0"/>
              <a:t>		Programmer</a:t>
            </a:r>
            <a:r>
              <a:rPr lang="en-US" b="1" dirty="0"/>
              <a:t> p=new Programmer</a:t>
            </a:r>
            <a:r>
              <a:rPr lang="en-US" b="1" dirty="0" smtClean="0"/>
              <a:t>( );</a:t>
            </a:r>
            <a:r>
              <a:rPr lang="en-US" b="1" dirty="0"/>
              <a:t>  </a:t>
            </a:r>
          </a:p>
          <a:p>
            <a:pPr marL="457200" indent="-457200">
              <a:buFont typeface="+mj-lt"/>
              <a:buAutoNum type="arabicPeriod"/>
            </a:pPr>
            <a:r>
              <a:rPr lang="en-US" b="1" dirty="0"/>
              <a:t>   </a:t>
            </a:r>
            <a:r>
              <a:rPr lang="en-US" b="1" dirty="0" smtClean="0"/>
              <a:t>		</a:t>
            </a:r>
            <a:r>
              <a:rPr lang="en-US" b="1" dirty="0" err="1" smtClean="0"/>
              <a:t>System.out.println</a:t>
            </a:r>
            <a:r>
              <a:rPr lang="en-US" b="1" dirty="0"/>
              <a:t>("Programmer salary is:"+</a:t>
            </a:r>
            <a:r>
              <a:rPr lang="en-US" b="1" dirty="0" err="1"/>
              <a:t>p.salary</a:t>
            </a:r>
            <a:r>
              <a:rPr lang="en-US" b="1" dirty="0"/>
              <a:t>);  </a:t>
            </a:r>
          </a:p>
          <a:p>
            <a:pPr marL="457200" indent="-457200">
              <a:buFont typeface="+mj-lt"/>
              <a:buAutoNum type="arabicPeriod"/>
            </a:pPr>
            <a:r>
              <a:rPr lang="en-US" b="1" dirty="0"/>
              <a:t>   </a:t>
            </a:r>
            <a:r>
              <a:rPr lang="en-US" b="1" dirty="0" smtClean="0"/>
              <a:t>		</a:t>
            </a:r>
            <a:r>
              <a:rPr lang="en-US" b="1" dirty="0" err="1" smtClean="0"/>
              <a:t>System.out.println</a:t>
            </a:r>
            <a:r>
              <a:rPr lang="en-US" b="1" dirty="0"/>
              <a:t>("Bonus of Programmer is:"+</a:t>
            </a:r>
            <a:r>
              <a:rPr lang="en-US" b="1" dirty="0" err="1"/>
              <a:t>p.bonus</a:t>
            </a:r>
            <a:r>
              <a:rPr lang="en-US" b="1" dirty="0"/>
              <a:t>);  </a:t>
            </a:r>
          </a:p>
          <a:p>
            <a:pPr marL="457200" indent="-457200">
              <a:buFont typeface="+mj-lt"/>
              <a:buAutoNum type="arabicPeriod"/>
            </a:pPr>
            <a:r>
              <a:rPr lang="en-US" b="1" dirty="0" smtClean="0"/>
              <a:t>      }</a:t>
            </a:r>
            <a:r>
              <a:rPr lang="en-US" b="1" dirty="0"/>
              <a:t>  </a:t>
            </a:r>
          </a:p>
          <a:p>
            <a:pPr marL="457200" indent="-457200">
              <a:buFont typeface="+mj-lt"/>
              <a:buAutoNum type="arabicPeriod"/>
            </a:pPr>
            <a:r>
              <a:rPr lang="en-US" b="1" dirty="0"/>
              <a:t>}  </a:t>
            </a:r>
          </a:p>
          <a:p>
            <a:pPr marL="457200" indent="-457200">
              <a:buFont typeface="+mj-lt"/>
              <a:buAutoNum type="arabicPeriod"/>
            </a:pPr>
            <a:endParaRPr lang="en-US" b="1" dirty="0"/>
          </a:p>
        </p:txBody>
      </p:sp>
      <p:sp>
        <p:nvSpPr>
          <p:cNvPr id="5" name="Slide Number Placeholder 4"/>
          <p:cNvSpPr>
            <a:spLocks noGrp="1"/>
          </p:cNvSpPr>
          <p:nvPr>
            <p:ph type="sldNum" sz="quarter" idx="12"/>
          </p:nvPr>
        </p:nvSpPr>
        <p:spPr/>
        <p:txBody>
          <a:bodyPr/>
          <a:lstStyle/>
          <a:p>
            <a:fld id="{D57F1E4F-1CFF-5643-939E-02111984F565}" type="slidenum">
              <a:rPr lang="en-US" smtClean="0"/>
              <a:t>8</a:t>
            </a:fld>
            <a:endParaRPr lang="en-US" dirty="0"/>
          </a:p>
        </p:txBody>
      </p:sp>
      <p:sp>
        <p:nvSpPr>
          <p:cNvPr id="4" name="TextBox 3"/>
          <p:cNvSpPr txBox="1"/>
          <p:nvPr/>
        </p:nvSpPr>
        <p:spPr>
          <a:xfrm>
            <a:off x="4373217" y="4704522"/>
            <a:ext cx="7381462" cy="1938992"/>
          </a:xfrm>
          <a:prstGeom prst="rect">
            <a:avLst/>
          </a:prstGeom>
          <a:noFill/>
          <a:ln w="28575">
            <a:solidFill>
              <a:schemeClr val="tx1"/>
            </a:solidFill>
          </a:ln>
        </p:spPr>
        <p:txBody>
          <a:bodyPr wrap="square" rtlCol="0">
            <a:spAutoFit/>
          </a:bodyPr>
          <a:lstStyle/>
          <a:p>
            <a:pPr marL="285750" indent="-285750" algn="just">
              <a:buFont typeface="Arial" panose="020B0604020202020204" pitchFamily="34" charset="0"/>
              <a:buChar char="•"/>
            </a:pPr>
            <a:r>
              <a:rPr lang="en-US" sz="2000" dirty="0">
                <a:solidFill>
                  <a:srgbClr val="FFC000"/>
                </a:solidFill>
              </a:rPr>
              <a:t>Programmer is the subclass and Employee is the superclass. Relationship between two classes is </a:t>
            </a:r>
            <a:r>
              <a:rPr lang="en-US" sz="2000" b="1" dirty="0">
                <a:solidFill>
                  <a:srgbClr val="FFC000"/>
                </a:solidFill>
              </a:rPr>
              <a:t>Programmer IS-A Employee</a:t>
            </a:r>
            <a:r>
              <a:rPr lang="en-US" sz="2000" dirty="0" smtClean="0">
                <a:solidFill>
                  <a:srgbClr val="FFC000"/>
                </a:solidFill>
              </a:rPr>
              <a:t>. It </a:t>
            </a:r>
            <a:r>
              <a:rPr lang="en-US" sz="2000" dirty="0">
                <a:solidFill>
                  <a:srgbClr val="FFC000"/>
                </a:solidFill>
              </a:rPr>
              <a:t>means that Programmer is a type of Employee. </a:t>
            </a:r>
            <a:endParaRPr lang="en-US" sz="2000" dirty="0" smtClean="0">
              <a:solidFill>
                <a:srgbClr val="FFC000"/>
              </a:solidFill>
            </a:endParaRPr>
          </a:p>
          <a:p>
            <a:pPr marL="285750" indent="-285750" algn="just">
              <a:buFont typeface="Arial" panose="020B0604020202020204" pitchFamily="34" charset="0"/>
              <a:buChar char="•"/>
            </a:pPr>
            <a:r>
              <a:rPr lang="en-US" sz="2000" dirty="0">
                <a:solidFill>
                  <a:srgbClr val="FFC000"/>
                </a:solidFill>
              </a:rPr>
              <a:t>Programmer object can access the field of own class as well as of Employee class i.e. code reusability.</a:t>
            </a:r>
          </a:p>
        </p:txBody>
      </p:sp>
    </p:spTree>
    <p:extLst>
      <p:ext uri="{BB962C8B-B14F-4D97-AF65-F5344CB8AC3E}">
        <p14:creationId xmlns:p14="http://schemas.microsoft.com/office/powerpoint/2010/main" val="2542404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00928"/>
            <a:ext cx="9404723" cy="713473"/>
          </a:xfrm>
        </p:spPr>
        <p:txBody>
          <a:bodyPr/>
          <a:lstStyle/>
          <a:p>
            <a:r>
              <a:rPr lang="en-US" dirty="0"/>
              <a:t>Aggregation in Java</a:t>
            </a:r>
          </a:p>
        </p:txBody>
      </p:sp>
      <p:sp>
        <p:nvSpPr>
          <p:cNvPr id="3" name="Content Placeholder 2"/>
          <p:cNvSpPr>
            <a:spLocks noGrp="1"/>
          </p:cNvSpPr>
          <p:nvPr>
            <p:ph idx="1"/>
          </p:nvPr>
        </p:nvSpPr>
        <p:spPr>
          <a:xfrm>
            <a:off x="646111" y="1060175"/>
            <a:ext cx="11188079" cy="1974574"/>
          </a:xfrm>
        </p:spPr>
        <p:txBody>
          <a:bodyPr>
            <a:normAutofit/>
          </a:bodyPr>
          <a:lstStyle/>
          <a:p>
            <a:r>
              <a:rPr lang="en-US" sz="2200" dirty="0"/>
              <a:t>If a class have an entity reference, it is known as Aggregation. Aggregation represents </a:t>
            </a:r>
            <a:r>
              <a:rPr lang="en-US" sz="2200" b="1" dirty="0"/>
              <a:t>HAS-A relationship</a:t>
            </a:r>
            <a:r>
              <a:rPr lang="en-US" sz="2200" dirty="0"/>
              <a:t>. </a:t>
            </a:r>
          </a:p>
          <a:p>
            <a:r>
              <a:rPr lang="en-US" sz="2200" dirty="0"/>
              <a:t>Consider a situation, Employee object </a:t>
            </a:r>
            <a:r>
              <a:rPr lang="en-US" sz="2200" dirty="0" smtClean="0"/>
              <a:t>contains a lot of information </a:t>
            </a:r>
            <a:r>
              <a:rPr lang="en-US" sz="2200" dirty="0"/>
              <a:t>such </a:t>
            </a:r>
            <a:r>
              <a:rPr lang="en-US" sz="2200" dirty="0" smtClean="0"/>
              <a:t>as ID, </a:t>
            </a:r>
            <a:r>
              <a:rPr lang="en-US" sz="2200" dirty="0"/>
              <a:t>name, </a:t>
            </a:r>
            <a:r>
              <a:rPr lang="en-US" sz="2200" dirty="0" err="1"/>
              <a:t>emailId</a:t>
            </a:r>
            <a:r>
              <a:rPr lang="en-US" sz="2200" dirty="0"/>
              <a:t> etc. It contains one more object named address, which contains its own </a:t>
            </a:r>
            <a:r>
              <a:rPr lang="en-US" sz="2200" dirty="0" smtClean="0"/>
              <a:t>information </a:t>
            </a:r>
            <a:r>
              <a:rPr lang="en-US" sz="2200" dirty="0"/>
              <a:t>such as city, state, country, </a:t>
            </a:r>
            <a:r>
              <a:rPr lang="en-US" sz="2200" dirty="0" err="1"/>
              <a:t>zipcode</a:t>
            </a:r>
            <a:r>
              <a:rPr lang="en-US" sz="2200" dirty="0"/>
              <a:t> etc. </a:t>
            </a:r>
            <a:r>
              <a:rPr lang="en-US" sz="2200" dirty="0" smtClean="0"/>
              <a:t> </a:t>
            </a:r>
            <a:endParaRPr lang="en-US" sz="2200" dirty="0"/>
          </a:p>
          <a:p>
            <a:endParaRPr lang="en-US" sz="2200" dirty="0"/>
          </a:p>
        </p:txBody>
      </p:sp>
      <p:sp>
        <p:nvSpPr>
          <p:cNvPr id="6" name="Slide Number Placeholder 5"/>
          <p:cNvSpPr>
            <a:spLocks noGrp="1"/>
          </p:cNvSpPr>
          <p:nvPr>
            <p:ph type="sldNum" sz="quarter" idx="12"/>
          </p:nvPr>
        </p:nvSpPr>
        <p:spPr/>
        <p:txBody>
          <a:bodyPr/>
          <a:lstStyle/>
          <a:p>
            <a:fld id="{D57F1E4F-1CFF-5643-939E-02111984F565}" type="slidenum">
              <a:rPr lang="en-US" smtClean="0"/>
              <a:t>9</a:t>
            </a:fld>
            <a:endParaRPr lang="en-US" dirty="0"/>
          </a:p>
        </p:txBody>
      </p:sp>
      <p:sp>
        <p:nvSpPr>
          <p:cNvPr id="4" name="TextBox 3"/>
          <p:cNvSpPr txBox="1"/>
          <p:nvPr/>
        </p:nvSpPr>
        <p:spPr>
          <a:xfrm>
            <a:off x="6914389" y="3335373"/>
            <a:ext cx="4823791" cy="1938992"/>
          </a:xfrm>
          <a:prstGeom prst="rect">
            <a:avLst/>
          </a:prstGeom>
          <a:noFill/>
          <a:ln w="28575">
            <a:solidFill>
              <a:schemeClr val="tx1"/>
            </a:solidFill>
          </a:ln>
        </p:spPr>
        <p:txBody>
          <a:bodyPr wrap="square" rtlCol="0">
            <a:spAutoFit/>
          </a:bodyPr>
          <a:lstStyle/>
          <a:p>
            <a:r>
              <a:rPr lang="en-US" sz="2000" b="1" dirty="0">
                <a:solidFill>
                  <a:srgbClr val="FFC000"/>
                </a:solidFill>
              </a:rPr>
              <a:t>class Employee{  </a:t>
            </a:r>
          </a:p>
          <a:p>
            <a:r>
              <a:rPr lang="en-US" sz="2000" b="1" dirty="0" err="1">
                <a:solidFill>
                  <a:srgbClr val="FFC000"/>
                </a:solidFill>
              </a:rPr>
              <a:t>int</a:t>
            </a:r>
            <a:r>
              <a:rPr lang="en-US" sz="2000" b="1" dirty="0">
                <a:solidFill>
                  <a:srgbClr val="FFC000"/>
                </a:solidFill>
              </a:rPr>
              <a:t> id;  </a:t>
            </a:r>
          </a:p>
          <a:p>
            <a:r>
              <a:rPr lang="en-US" sz="2000" b="1" dirty="0">
                <a:solidFill>
                  <a:srgbClr val="FFC000"/>
                </a:solidFill>
              </a:rPr>
              <a:t>String name;  </a:t>
            </a:r>
          </a:p>
          <a:p>
            <a:r>
              <a:rPr lang="en-US" sz="2000" b="1" dirty="0">
                <a:solidFill>
                  <a:srgbClr val="FFC000"/>
                </a:solidFill>
              </a:rPr>
              <a:t>Address address</a:t>
            </a:r>
            <a:r>
              <a:rPr lang="en-US" sz="2000" b="1" dirty="0"/>
              <a:t>;//Address is a class  </a:t>
            </a:r>
          </a:p>
          <a:p>
            <a:r>
              <a:rPr lang="en-US" sz="2000" b="1" dirty="0">
                <a:solidFill>
                  <a:srgbClr val="FFC000"/>
                </a:solidFill>
              </a:rPr>
              <a:t>...  </a:t>
            </a:r>
          </a:p>
          <a:p>
            <a:r>
              <a:rPr lang="en-US" sz="2000" b="1" dirty="0" smtClean="0">
                <a:solidFill>
                  <a:srgbClr val="FFC000"/>
                </a:solidFill>
              </a:rPr>
              <a:t>}</a:t>
            </a:r>
            <a:endParaRPr lang="en-US" sz="2000" b="1" dirty="0">
              <a:solidFill>
                <a:srgbClr val="FFC000"/>
              </a:solidFill>
            </a:endParaRPr>
          </a:p>
        </p:txBody>
      </p:sp>
      <p:sp>
        <p:nvSpPr>
          <p:cNvPr id="5" name="TextBox 4"/>
          <p:cNvSpPr txBox="1"/>
          <p:nvPr/>
        </p:nvSpPr>
        <p:spPr>
          <a:xfrm>
            <a:off x="646110" y="3180523"/>
            <a:ext cx="6085993" cy="2318583"/>
          </a:xfrm>
          <a:prstGeom prst="rect">
            <a:avLst/>
          </a:prstGeom>
          <a:noFill/>
        </p:spPr>
        <p:txBody>
          <a:bodyPr wrap="square" rtlCol="0">
            <a:spAutoFit/>
          </a:bodyPr>
          <a:lstStyle/>
          <a:p>
            <a:pPr marL="342900" indent="-342900">
              <a:spcBef>
                <a:spcPts val="1000"/>
              </a:spcBef>
              <a:buClr>
                <a:schemeClr val="accent1"/>
              </a:buClr>
              <a:buSzPct val="80000"/>
              <a:buFont typeface="Wingdings 3" charset="2"/>
              <a:buChar char=""/>
            </a:pPr>
            <a:r>
              <a:rPr lang="en-US" sz="2200" dirty="0">
                <a:latin typeface="+mj-lt"/>
                <a:ea typeface="+mj-ea"/>
                <a:cs typeface="+mj-cs"/>
              </a:rPr>
              <a:t>In such case, Employee has an entity reference address, so relationship is </a:t>
            </a:r>
            <a:r>
              <a:rPr lang="en-US" sz="2200" b="1" dirty="0">
                <a:latin typeface="+mj-lt"/>
                <a:ea typeface="+mj-ea"/>
                <a:cs typeface="+mj-cs"/>
              </a:rPr>
              <a:t>Employee HAS-A </a:t>
            </a:r>
            <a:r>
              <a:rPr lang="en-US" sz="2200" b="1" dirty="0" smtClean="0">
                <a:latin typeface="+mj-lt"/>
                <a:ea typeface="+mj-ea"/>
                <a:cs typeface="+mj-cs"/>
              </a:rPr>
              <a:t>address</a:t>
            </a:r>
            <a:r>
              <a:rPr lang="en-US" sz="2200" dirty="0" smtClean="0">
                <a:latin typeface="+mj-lt"/>
                <a:ea typeface="+mj-ea"/>
                <a:cs typeface="+mj-cs"/>
              </a:rPr>
              <a:t>. </a:t>
            </a:r>
          </a:p>
          <a:p>
            <a:pPr marL="342900" indent="-342900">
              <a:spcBef>
                <a:spcPts val="1000"/>
              </a:spcBef>
              <a:buClr>
                <a:schemeClr val="accent1"/>
              </a:buClr>
              <a:buSzPct val="80000"/>
              <a:buFont typeface="Wingdings 3" charset="2"/>
              <a:buChar char=""/>
            </a:pPr>
            <a:r>
              <a:rPr lang="en-US" sz="2200" dirty="0" smtClean="0">
                <a:latin typeface="+mj-lt"/>
                <a:ea typeface="+mj-ea"/>
                <a:cs typeface="+mj-cs"/>
              </a:rPr>
              <a:t>Why use Aggregation?</a:t>
            </a:r>
          </a:p>
          <a:p>
            <a:pPr lvl="1">
              <a:spcBef>
                <a:spcPts val="1000"/>
              </a:spcBef>
              <a:buClr>
                <a:schemeClr val="accent1"/>
              </a:buClr>
              <a:buSzPct val="80000"/>
            </a:pPr>
            <a:r>
              <a:rPr lang="en-US" sz="2200" dirty="0" smtClean="0">
                <a:latin typeface="+mj-lt"/>
                <a:ea typeface="+mj-ea"/>
                <a:cs typeface="+mj-cs"/>
              </a:rPr>
              <a:t>For </a:t>
            </a:r>
            <a:r>
              <a:rPr lang="en-US" sz="2200" dirty="0">
                <a:latin typeface="+mj-lt"/>
                <a:ea typeface="+mj-ea"/>
                <a:cs typeface="+mj-cs"/>
              </a:rPr>
              <a:t>Code Reusability.</a:t>
            </a:r>
          </a:p>
          <a:p>
            <a:endParaRPr lang="en-US" dirty="0"/>
          </a:p>
        </p:txBody>
      </p:sp>
    </p:spTree>
    <p:extLst>
      <p:ext uri="{BB962C8B-B14F-4D97-AF65-F5344CB8AC3E}">
        <p14:creationId xmlns:p14="http://schemas.microsoft.com/office/powerpoint/2010/main" val="275902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14182"/>
            <a:ext cx="9404723" cy="514691"/>
          </a:xfrm>
        </p:spPr>
        <p:txBody>
          <a:bodyPr>
            <a:normAutofit fontScale="90000"/>
          </a:bodyPr>
          <a:lstStyle/>
          <a:p>
            <a:r>
              <a:rPr lang="en-GB" sz="2800" b="1" dirty="0" smtClean="0"/>
              <a:t>Example (HAS-A relationship)</a:t>
            </a:r>
            <a:endParaRPr lang="en-US" sz="2800" b="1" dirty="0"/>
          </a:p>
        </p:txBody>
      </p:sp>
      <p:sp>
        <p:nvSpPr>
          <p:cNvPr id="3" name="Content Placeholder 2"/>
          <p:cNvSpPr>
            <a:spLocks noGrp="1"/>
          </p:cNvSpPr>
          <p:nvPr>
            <p:ph idx="1"/>
          </p:nvPr>
        </p:nvSpPr>
        <p:spPr>
          <a:xfrm>
            <a:off x="354567" y="728874"/>
            <a:ext cx="6748598" cy="5950222"/>
          </a:xfrm>
          <a:ln w="28575">
            <a:solidFill>
              <a:schemeClr val="tx1"/>
            </a:solidFill>
          </a:ln>
        </p:spPr>
        <p:txBody>
          <a:bodyPr>
            <a:noAutofit/>
          </a:bodyPr>
          <a:lstStyle/>
          <a:p>
            <a:pPr marL="457200" indent="-457200">
              <a:buFont typeface="+mj-lt"/>
              <a:buAutoNum type="arabicPeriod"/>
            </a:pPr>
            <a:r>
              <a:rPr lang="en-US" sz="1700" b="1" dirty="0" smtClean="0"/>
              <a:t>public class </a:t>
            </a:r>
            <a:r>
              <a:rPr lang="en-US" sz="1700" b="1" dirty="0" err="1" smtClean="0"/>
              <a:t>Emp</a:t>
            </a:r>
            <a:r>
              <a:rPr lang="en-US" sz="1700" b="1" dirty="0" smtClean="0"/>
              <a:t> {  </a:t>
            </a:r>
          </a:p>
          <a:p>
            <a:pPr marL="457200" indent="-457200">
              <a:buFont typeface="+mj-lt"/>
              <a:buAutoNum type="arabicPeriod"/>
            </a:pPr>
            <a:r>
              <a:rPr lang="en-US" sz="1700" b="1" dirty="0" err="1" smtClean="0"/>
              <a:t>int</a:t>
            </a:r>
            <a:r>
              <a:rPr lang="en-US" sz="1700" b="1" dirty="0" smtClean="0"/>
              <a:t> id;  </a:t>
            </a:r>
          </a:p>
          <a:p>
            <a:pPr marL="457200" indent="-457200">
              <a:buFont typeface="+mj-lt"/>
              <a:buAutoNum type="arabicPeriod"/>
            </a:pPr>
            <a:r>
              <a:rPr lang="en-US" sz="1700" b="1" dirty="0" smtClean="0"/>
              <a:t>String name;  </a:t>
            </a:r>
          </a:p>
          <a:p>
            <a:pPr marL="457200" indent="-457200">
              <a:buFont typeface="+mj-lt"/>
              <a:buAutoNum type="arabicPeriod"/>
            </a:pPr>
            <a:r>
              <a:rPr lang="en-US" sz="1700" b="1" dirty="0" smtClean="0"/>
              <a:t>Address </a:t>
            </a:r>
            <a:r>
              <a:rPr lang="en-US" sz="1700" b="1" dirty="0" err="1" smtClean="0"/>
              <a:t>address</a:t>
            </a:r>
            <a:r>
              <a:rPr lang="en-US" sz="1700" b="1" dirty="0" smtClean="0"/>
              <a:t>;   </a:t>
            </a:r>
          </a:p>
          <a:p>
            <a:pPr marL="457200" indent="-457200">
              <a:buFont typeface="+mj-lt"/>
              <a:buAutoNum type="arabicPeriod"/>
            </a:pPr>
            <a:r>
              <a:rPr lang="en-US" sz="1700" b="1" dirty="0" smtClean="0"/>
              <a:t>public </a:t>
            </a:r>
            <a:r>
              <a:rPr lang="en-US" sz="1700" b="1" dirty="0" err="1" smtClean="0"/>
              <a:t>Emp</a:t>
            </a:r>
            <a:r>
              <a:rPr lang="en-US" sz="1700" b="1" dirty="0" smtClean="0"/>
              <a:t>(</a:t>
            </a:r>
            <a:r>
              <a:rPr lang="en-US" sz="1700" b="1" dirty="0" err="1" smtClean="0"/>
              <a:t>int</a:t>
            </a:r>
            <a:r>
              <a:rPr lang="en-US" sz="1700" b="1" dirty="0" smtClean="0"/>
              <a:t> id, String </a:t>
            </a:r>
            <a:r>
              <a:rPr lang="en-US" sz="1700" b="1" dirty="0" err="1" smtClean="0"/>
              <a:t>name,Address</a:t>
            </a:r>
            <a:r>
              <a:rPr lang="en-US" sz="1700" b="1" dirty="0" smtClean="0"/>
              <a:t> address) {  </a:t>
            </a:r>
          </a:p>
          <a:p>
            <a:pPr marL="457200" indent="-457200">
              <a:buFont typeface="+mj-lt"/>
              <a:buAutoNum type="arabicPeriod"/>
            </a:pPr>
            <a:r>
              <a:rPr lang="en-US" sz="1700" b="1" dirty="0" smtClean="0"/>
              <a:t>      this.id = id;  </a:t>
            </a:r>
            <a:br>
              <a:rPr lang="en-US" sz="1700" b="1" dirty="0" smtClean="0"/>
            </a:br>
            <a:r>
              <a:rPr lang="en-US" sz="1700" b="1" dirty="0" smtClean="0"/>
              <a:t>      this.name = name;  </a:t>
            </a:r>
            <a:br>
              <a:rPr lang="en-US" sz="1700" b="1" dirty="0" smtClean="0"/>
            </a:br>
            <a:r>
              <a:rPr lang="en-US" sz="1700" b="1" dirty="0" smtClean="0"/>
              <a:t>      </a:t>
            </a:r>
            <a:r>
              <a:rPr lang="en-US" sz="1700" b="1" dirty="0" err="1" smtClean="0"/>
              <a:t>this.address</a:t>
            </a:r>
            <a:r>
              <a:rPr lang="en-US" sz="1700" b="1" dirty="0" smtClean="0"/>
              <a:t>=address;  }</a:t>
            </a:r>
          </a:p>
          <a:p>
            <a:pPr marL="457200" indent="-457200">
              <a:buFont typeface="+mj-lt"/>
              <a:buAutoNum type="arabicPeriod"/>
            </a:pPr>
            <a:r>
              <a:rPr lang="en-US" sz="1700" b="1" dirty="0" smtClean="0"/>
              <a:t>void display( ){  </a:t>
            </a:r>
          </a:p>
          <a:p>
            <a:pPr marL="457200" indent="-457200">
              <a:buFont typeface="+mj-lt"/>
              <a:buAutoNum type="arabicPeriod"/>
            </a:pPr>
            <a:r>
              <a:rPr lang="en-US" sz="1700" b="1" dirty="0" smtClean="0"/>
              <a:t>        </a:t>
            </a:r>
            <a:r>
              <a:rPr lang="en-US" sz="1700" b="1" dirty="0" err="1" smtClean="0"/>
              <a:t>System.out.println</a:t>
            </a:r>
            <a:r>
              <a:rPr lang="en-US" sz="1700" b="1" dirty="0" smtClean="0"/>
              <a:t>(id+" "+name); </a:t>
            </a:r>
            <a:br>
              <a:rPr lang="en-US" sz="1700" b="1" dirty="0" smtClean="0"/>
            </a:br>
            <a:r>
              <a:rPr lang="en-US" sz="1700" b="1" dirty="0" smtClean="0"/>
              <a:t>        </a:t>
            </a:r>
            <a:r>
              <a:rPr lang="en-US" sz="1700" b="1" dirty="0" err="1" smtClean="0"/>
              <a:t>System.out.println</a:t>
            </a:r>
            <a:r>
              <a:rPr lang="en-US" sz="1700" b="1" dirty="0" smtClean="0"/>
              <a:t>(</a:t>
            </a:r>
            <a:r>
              <a:rPr lang="en-US" sz="1700" b="1" dirty="0" err="1" smtClean="0"/>
              <a:t>address.city</a:t>
            </a:r>
            <a:r>
              <a:rPr lang="en-US" sz="1700" b="1" dirty="0" smtClean="0"/>
              <a:t>+" </a:t>
            </a:r>
            <a:br>
              <a:rPr lang="en-US" sz="1700" b="1" dirty="0" smtClean="0"/>
            </a:br>
            <a:r>
              <a:rPr lang="en-US" sz="1700" b="1" dirty="0" smtClean="0"/>
              <a:t>       "+</a:t>
            </a:r>
            <a:r>
              <a:rPr lang="en-US" sz="1700" b="1" dirty="0" err="1" smtClean="0"/>
              <a:t>address.state</a:t>
            </a:r>
            <a:r>
              <a:rPr lang="en-US" sz="1700" b="1" dirty="0" smtClean="0"/>
              <a:t>+" "+</a:t>
            </a:r>
            <a:r>
              <a:rPr lang="en-US" sz="1700" b="1" dirty="0" err="1" smtClean="0"/>
              <a:t>address.country</a:t>
            </a:r>
            <a:r>
              <a:rPr lang="en-US" sz="1700" b="1" dirty="0" smtClean="0"/>
              <a:t>);   }  </a:t>
            </a:r>
          </a:p>
          <a:p>
            <a:pPr marL="457200" indent="-457200">
              <a:buFont typeface="+mj-lt"/>
              <a:buAutoNum type="arabicPeriod"/>
            </a:pPr>
            <a:r>
              <a:rPr lang="en-US" sz="1700" b="1" dirty="0" smtClean="0"/>
              <a:t>public static void main(String[ ] </a:t>
            </a:r>
            <a:r>
              <a:rPr lang="en-US" sz="1700" b="1" dirty="0" err="1" smtClean="0"/>
              <a:t>args</a:t>
            </a:r>
            <a:r>
              <a:rPr lang="en-US" sz="1700" b="1" dirty="0" smtClean="0"/>
              <a:t>) {  </a:t>
            </a:r>
          </a:p>
          <a:p>
            <a:pPr marL="457200" indent="-457200">
              <a:buFont typeface="+mj-lt"/>
              <a:buAutoNum type="arabicPeriod"/>
            </a:pPr>
            <a:r>
              <a:rPr lang="en-US" sz="1700" b="1" dirty="0" smtClean="0"/>
              <a:t>        Address address1=new Address(“ABC",“NY",“USA");  </a:t>
            </a:r>
            <a:br>
              <a:rPr lang="en-US" sz="1700" b="1" dirty="0" smtClean="0"/>
            </a:br>
            <a:r>
              <a:rPr lang="en-US" sz="1700" b="1" dirty="0" smtClean="0"/>
              <a:t>        </a:t>
            </a:r>
            <a:r>
              <a:rPr lang="en-US" sz="1700" b="1" dirty="0" err="1" smtClean="0"/>
              <a:t>Emp</a:t>
            </a:r>
            <a:r>
              <a:rPr lang="en-US" sz="1700" b="1" dirty="0" smtClean="0"/>
              <a:t> e=new </a:t>
            </a:r>
            <a:r>
              <a:rPr lang="en-US" sz="1700" b="1" dirty="0" err="1" smtClean="0"/>
              <a:t>Emp</a:t>
            </a:r>
            <a:r>
              <a:rPr lang="en-US" sz="1700" b="1" dirty="0" smtClean="0"/>
              <a:t>(111,“OMER",address1);  </a:t>
            </a:r>
            <a:br>
              <a:rPr lang="en-US" sz="1700" b="1" dirty="0" smtClean="0"/>
            </a:br>
            <a:r>
              <a:rPr lang="en-US" sz="1700" b="1" dirty="0" smtClean="0"/>
              <a:t>        </a:t>
            </a:r>
            <a:r>
              <a:rPr lang="en-US" sz="1700" b="1" dirty="0" err="1" smtClean="0"/>
              <a:t>e.display</a:t>
            </a:r>
            <a:r>
              <a:rPr lang="en-US" sz="1700" b="1" dirty="0" smtClean="0"/>
              <a:t>();  </a:t>
            </a:r>
          </a:p>
          <a:p>
            <a:pPr marL="457200" indent="-457200">
              <a:buFont typeface="+mj-lt"/>
              <a:buAutoNum type="arabicPeriod"/>
            </a:pPr>
            <a:r>
              <a:rPr lang="en-US" sz="1700" b="1" dirty="0" smtClean="0"/>
              <a:t>}  }</a:t>
            </a:r>
            <a:endParaRPr lang="en-US" sz="1700" b="1" dirty="0"/>
          </a:p>
        </p:txBody>
      </p:sp>
      <p:sp>
        <p:nvSpPr>
          <p:cNvPr id="6" name="Slide Number Placeholder 5"/>
          <p:cNvSpPr>
            <a:spLocks noGrp="1"/>
          </p:cNvSpPr>
          <p:nvPr>
            <p:ph type="sldNum" sz="quarter" idx="12"/>
          </p:nvPr>
        </p:nvSpPr>
        <p:spPr/>
        <p:txBody>
          <a:bodyPr/>
          <a:lstStyle/>
          <a:p>
            <a:fld id="{D57F1E4F-1CFF-5643-939E-02111984F565}" type="slidenum">
              <a:rPr lang="en-US" smtClean="0"/>
              <a:t>10</a:t>
            </a:fld>
            <a:endParaRPr lang="en-US" dirty="0"/>
          </a:p>
        </p:txBody>
      </p:sp>
      <p:sp>
        <p:nvSpPr>
          <p:cNvPr id="4" name="TextBox 3"/>
          <p:cNvSpPr txBox="1"/>
          <p:nvPr/>
        </p:nvSpPr>
        <p:spPr>
          <a:xfrm>
            <a:off x="7103165" y="742125"/>
            <a:ext cx="4678018" cy="4011355"/>
          </a:xfrm>
          <a:prstGeom prst="rect">
            <a:avLst/>
          </a:prstGeom>
          <a:noFill/>
          <a:ln w="28575">
            <a:solidFill>
              <a:schemeClr val="tx1"/>
            </a:solidFill>
          </a:ln>
        </p:spPr>
        <p:txBody>
          <a:bodyPr wrap="square" rtlCol="0">
            <a:spAutoFit/>
          </a:bodyPr>
          <a:lstStyle/>
          <a:p>
            <a:pPr marL="457200" indent="-457200">
              <a:spcBef>
                <a:spcPts val="1000"/>
              </a:spcBef>
              <a:buClr>
                <a:schemeClr val="accent1"/>
              </a:buClr>
              <a:buSzPct val="80000"/>
              <a:buFont typeface="+mj-lt"/>
              <a:buAutoNum type="arabicPeriod"/>
            </a:pPr>
            <a:r>
              <a:rPr lang="en-US" sz="1700" b="1" dirty="0">
                <a:latin typeface="+mj-lt"/>
                <a:ea typeface="+mj-ea"/>
                <a:cs typeface="+mj-cs"/>
              </a:rPr>
              <a:t>public class Address {  </a:t>
            </a:r>
          </a:p>
          <a:p>
            <a:pPr marL="457200" indent="-457200">
              <a:spcBef>
                <a:spcPts val="1000"/>
              </a:spcBef>
              <a:buClr>
                <a:schemeClr val="accent1"/>
              </a:buClr>
              <a:buSzPct val="80000"/>
              <a:buFont typeface="+mj-lt"/>
              <a:buAutoNum type="arabicPeriod"/>
            </a:pPr>
            <a:r>
              <a:rPr lang="en-US" sz="1700" b="1" dirty="0">
                <a:latin typeface="+mj-lt"/>
                <a:ea typeface="+mj-ea"/>
                <a:cs typeface="+mj-cs"/>
              </a:rPr>
              <a:t>String city</a:t>
            </a:r>
            <a:r>
              <a:rPr lang="en-US" sz="1700" b="1" dirty="0" smtClean="0">
                <a:latin typeface="+mj-lt"/>
                <a:ea typeface="+mj-ea"/>
                <a:cs typeface="+mj-cs"/>
              </a:rPr>
              <a:t>, state, country</a:t>
            </a:r>
            <a:r>
              <a:rPr lang="en-US" sz="1700" b="1" dirty="0">
                <a:latin typeface="+mj-lt"/>
                <a:ea typeface="+mj-ea"/>
                <a:cs typeface="+mj-cs"/>
              </a:rPr>
              <a:t>;  </a:t>
            </a:r>
          </a:p>
          <a:p>
            <a:pPr marL="457200" indent="-457200">
              <a:spcBef>
                <a:spcPts val="1000"/>
              </a:spcBef>
              <a:buClr>
                <a:schemeClr val="accent1"/>
              </a:buClr>
              <a:buSzPct val="80000"/>
              <a:buFont typeface="+mj-lt"/>
              <a:buAutoNum type="arabicPeriod"/>
            </a:pPr>
            <a:r>
              <a:rPr lang="en-US" sz="1700" b="1" dirty="0">
                <a:latin typeface="+mj-lt"/>
                <a:ea typeface="+mj-ea"/>
                <a:cs typeface="+mj-cs"/>
              </a:rPr>
              <a:t>  </a:t>
            </a:r>
          </a:p>
          <a:p>
            <a:pPr marL="457200" indent="-457200">
              <a:spcBef>
                <a:spcPts val="1000"/>
              </a:spcBef>
              <a:buClr>
                <a:schemeClr val="accent1"/>
              </a:buClr>
              <a:buSzPct val="80000"/>
              <a:buFont typeface="+mj-lt"/>
              <a:buAutoNum type="arabicPeriod"/>
            </a:pPr>
            <a:r>
              <a:rPr lang="en-US" sz="1700" b="1" dirty="0">
                <a:latin typeface="+mj-lt"/>
                <a:ea typeface="+mj-ea"/>
                <a:cs typeface="+mj-cs"/>
              </a:rPr>
              <a:t>public Address(String city, String state, String country) {  </a:t>
            </a:r>
          </a:p>
          <a:p>
            <a:pPr marL="457200" indent="-457200">
              <a:spcBef>
                <a:spcPts val="1000"/>
              </a:spcBef>
              <a:buClr>
                <a:schemeClr val="accent1"/>
              </a:buClr>
              <a:buSzPct val="80000"/>
              <a:buFont typeface="+mj-lt"/>
              <a:buAutoNum type="arabicPeriod"/>
            </a:pPr>
            <a:r>
              <a:rPr lang="en-US" sz="1700" b="1" dirty="0">
                <a:latin typeface="+mj-lt"/>
                <a:ea typeface="+mj-ea"/>
                <a:cs typeface="+mj-cs"/>
              </a:rPr>
              <a:t>    </a:t>
            </a:r>
            <a:r>
              <a:rPr lang="en-US" sz="1700" b="1" dirty="0" err="1">
                <a:latin typeface="+mj-lt"/>
                <a:ea typeface="+mj-ea"/>
                <a:cs typeface="+mj-cs"/>
              </a:rPr>
              <a:t>this.city</a:t>
            </a:r>
            <a:r>
              <a:rPr lang="en-US" sz="1700" b="1" dirty="0">
                <a:latin typeface="+mj-lt"/>
                <a:ea typeface="+mj-ea"/>
                <a:cs typeface="+mj-cs"/>
              </a:rPr>
              <a:t> = city;  </a:t>
            </a:r>
          </a:p>
          <a:p>
            <a:pPr marL="457200" indent="-457200">
              <a:spcBef>
                <a:spcPts val="1000"/>
              </a:spcBef>
              <a:buClr>
                <a:schemeClr val="accent1"/>
              </a:buClr>
              <a:buSzPct val="80000"/>
              <a:buFont typeface="+mj-lt"/>
              <a:buAutoNum type="arabicPeriod"/>
            </a:pPr>
            <a:r>
              <a:rPr lang="en-US" sz="1700" b="1" dirty="0">
                <a:latin typeface="+mj-lt"/>
                <a:ea typeface="+mj-ea"/>
                <a:cs typeface="+mj-cs"/>
              </a:rPr>
              <a:t>    </a:t>
            </a:r>
            <a:r>
              <a:rPr lang="en-US" sz="1700" b="1" dirty="0" err="1">
                <a:latin typeface="+mj-lt"/>
                <a:ea typeface="+mj-ea"/>
                <a:cs typeface="+mj-cs"/>
              </a:rPr>
              <a:t>this.state</a:t>
            </a:r>
            <a:r>
              <a:rPr lang="en-US" sz="1700" b="1" dirty="0">
                <a:latin typeface="+mj-lt"/>
                <a:ea typeface="+mj-ea"/>
                <a:cs typeface="+mj-cs"/>
              </a:rPr>
              <a:t> = state;  </a:t>
            </a:r>
          </a:p>
          <a:p>
            <a:pPr marL="457200" indent="-457200">
              <a:spcBef>
                <a:spcPts val="1000"/>
              </a:spcBef>
              <a:buClr>
                <a:schemeClr val="accent1"/>
              </a:buClr>
              <a:buSzPct val="80000"/>
              <a:buFont typeface="+mj-lt"/>
              <a:buAutoNum type="arabicPeriod"/>
            </a:pPr>
            <a:r>
              <a:rPr lang="en-US" sz="1700" b="1" dirty="0">
                <a:latin typeface="+mj-lt"/>
                <a:ea typeface="+mj-ea"/>
                <a:cs typeface="+mj-cs"/>
              </a:rPr>
              <a:t>    </a:t>
            </a:r>
            <a:r>
              <a:rPr lang="en-US" sz="1700" b="1" dirty="0" err="1">
                <a:latin typeface="+mj-lt"/>
                <a:ea typeface="+mj-ea"/>
                <a:cs typeface="+mj-cs"/>
              </a:rPr>
              <a:t>this.country</a:t>
            </a:r>
            <a:r>
              <a:rPr lang="en-US" sz="1700" b="1" dirty="0">
                <a:latin typeface="+mj-lt"/>
                <a:ea typeface="+mj-ea"/>
                <a:cs typeface="+mj-cs"/>
              </a:rPr>
              <a:t> = country;  </a:t>
            </a:r>
          </a:p>
          <a:p>
            <a:pPr marL="457200" indent="-457200">
              <a:spcBef>
                <a:spcPts val="1000"/>
              </a:spcBef>
              <a:buClr>
                <a:schemeClr val="accent1"/>
              </a:buClr>
              <a:buSzPct val="80000"/>
              <a:buFont typeface="+mj-lt"/>
              <a:buAutoNum type="arabicPeriod"/>
            </a:pPr>
            <a:r>
              <a:rPr lang="en-US" sz="1700" b="1" dirty="0">
                <a:latin typeface="+mj-lt"/>
                <a:ea typeface="+mj-ea"/>
                <a:cs typeface="+mj-cs"/>
              </a:rPr>
              <a:t>}  </a:t>
            </a:r>
          </a:p>
          <a:p>
            <a:pPr marL="457200" indent="-457200">
              <a:spcBef>
                <a:spcPts val="1000"/>
              </a:spcBef>
              <a:buClr>
                <a:schemeClr val="accent1"/>
              </a:buClr>
              <a:buSzPct val="80000"/>
              <a:buFont typeface="+mj-lt"/>
              <a:buAutoNum type="arabicPeriod"/>
            </a:pPr>
            <a:r>
              <a:rPr lang="en-US" sz="1700" b="1" dirty="0" smtClean="0">
                <a:latin typeface="+mj-lt"/>
                <a:ea typeface="+mj-ea"/>
                <a:cs typeface="+mj-cs"/>
              </a:rPr>
              <a:t>}</a:t>
            </a:r>
            <a:endParaRPr lang="en-US" sz="1700" b="1" dirty="0">
              <a:latin typeface="+mj-lt"/>
              <a:ea typeface="+mj-ea"/>
              <a:cs typeface="+mj-cs"/>
            </a:endParaRPr>
          </a:p>
          <a:p>
            <a:pPr marL="342900" indent="-342900">
              <a:buFont typeface="+mj-lt"/>
              <a:buAutoNum type="arabicPeriod"/>
            </a:pPr>
            <a:endParaRPr lang="en-US" b="1" dirty="0"/>
          </a:p>
        </p:txBody>
      </p:sp>
      <p:sp>
        <p:nvSpPr>
          <p:cNvPr id="5" name="TextBox 4"/>
          <p:cNvSpPr txBox="1"/>
          <p:nvPr/>
        </p:nvSpPr>
        <p:spPr>
          <a:xfrm>
            <a:off x="7103165" y="4753480"/>
            <a:ext cx="4678018" cy="1754326"/>
          </a:xfrm>
          <a:prstGeom prst="rect">
            <a:avLst/>
          </a:prstGeom>
          <a:noFill/>
          <a:ln w="28575">
            <a:solidFill>
              <a:schemeClr val="tx1"/>
            </a:solidFill>
          </a:ln>
        </p:spPr>
        <p:txBody>
          <a:bodyPr wrap="square" rtlCol="0">
            <a:spAutoFit/>
          </a:bodyPr>
          <a:lstStyle/>
          <a:p>
            <a:pPr marL="285750" indent="-285750">
              <a:buFont typeface="Arial" panose="020B0604020202020204" pitchFamily="34" charset="0"/>
              <a:buChar char="•"/>
            </a:pPr>
            <a:r>
              <a:rPr lang="en-US" b="1" dirty="0">
                <a:solidFill>
                  <a:srgbClr val="FFC000"/>
                </a:solidFill>
              </a:rPr>
              <a:t>In this example, Employee has an object of Address, address object contains its own </a:t>
            </a:r>
            <a:r>
              <a:rPr lang="en-US" b="1" dirty="0" err="1">
                <a:solidFill>
                  <a:srgbClr val="FFC000"/>
                </a:solidFill>
              </a:rPr>
              <a:t>informations</a:t>
            </a:r>
            <a:r>
              <a:rPr lang="en-US" b="1" dirty="0">
                <a:solidFill>
                  <a:srgbClr val="FFC000"/>
                </a:solidFill>
              </a:rPr>
              <a:t> such as city, state, country etc. </a:t>
            </a:r>
            <a:endParaRPr lang="en-US" b="1" dirty="0" smtClean="0">
              <a:solidFill>
                <a:srgbClr val="FFC000"/>
              </a:solidFill>
            </a:endParaRPr>
          </a:p>
          <a:p>
            <a:pPr marL="285750" indent="-285750">
              <a:buFont typeface="Arial" panose="020B0604020202020204" pitchFamily="34" charset="0"/>
              <a:buChar char="•"/>
            </a:pPr>
            <a:r>
              <a:rPr lang="en-US" b="1" dirty="0" smtClean="0">
                <a:solidFill>
                  <a:srgbClr val="FFC000"/>
                </a:solidFill>
              </a:rPr>
              <a:t>In </a:t>
            </a:r>
            <a:r>
              <a:rPr lang="en-US" b="1" dirty="0">
                <a:solidFill>
                  <a:srgbClr val="FFC000"/>
                </a:solidFill>
              </a:rPr>
              <a:t>such case relationship is Employee HAS-A address. </a:t>
            </a:r>
            <a:endParaRPr lang="en-US" b="1" dirty="0" smtClean="0">
              <a:solidFill>
                <a:srgbClr val="FFC000"/>
              </a:solidFill>
            </a:endParaRPr>
          </a:p>
        </p:txBody>
      </p:sp>
    </p:spTree>
    <p:extLst>
      <p:ext uri="{BB962C8B-B14F-4D97-AF65-F5344CB8AC3E}">
        <p14:creationId xmlns:p14="http://schemas.microsoft.com/office/powerpoint/2010/main" val="2993012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53230"/>
          </a:xfrm>
        </p:spPr>
        <p:txBody>
          <a:bodyPr/>
          <a:lstStyle/>
          <a:p>
            <a:r>
              <a:rPr lang="en-US" dirty="0" smtClean="0"/>
              <a:t>Protected Modifier</a:t>
            </a:r>
            <a:endParaRPr lang="en-US" dirty="0"/>
          </a:p>
        </p:txBody>
      </p:sp>
      <p:sp>
        <p:nvSpPr>
          <p:cNvPr id="3" name="Content Placeholder 2"/>
          <p:cNvSpPr>
            <a:spLocks noGrp="1"/>
          </p:cNvSpPr>
          <p:nvPr>
            <p:ph idx="1"/>
          </p:nvPr>
        </p:nvSpPr>
        <p:spPr>
          <a:xfrm>
            <a:off x="646111" y="1457739"/>
            <a:ext cx="10544627" cy="4790660"/>
          </a:xfrm>
        </p:spPr>
        <p:txBody>
          <a:bodyPr/>
          <a:lstStyle/>
          <a:p>
            <a:pPr>
              <a:spcBef>
                <a:spcPct val="70000"/>
              </a:spcBef>
            </a:pPr>
            <a:r>
              <a:rPr lang="en-US" sz="2200" b="1" dirty="0"/>
              <a:t>Visibility modifiers affect the way that class members can be used in a child class</a:t>
            </a:r>
          </a:p>
          <a:p>
            <a:pPr>
              <a:spcBef>
                <a:spcPct val="70000"/>
              </a:spcBef>
            </a:pPr>
            <a:r>
              <a:rPr lang="en-US" sz="2200" b="1" dirty="0"/>
              <a:t>Variables and methods declared with private visibility cannot be referenced by name in a child class</a:t>
            </a:r>
          </a:p>
          <a:p>
            <a:pPr>
              <a:spcBef>
                <a:spcPct val="70000"/>
              </a:spcBef>
            </a:pPr>
            <a:r>
              <a:rPr lang="en-US" sz="2200" b="1" dirty="0"/>
              <a:t>They can be referenced in the child class if they are declared with public visibility -- but public variables violate the principle of encapsulation</a:t>
            </a:r>
          </a:p>
          <a:p>
            <a:pPr>
              <a:spcBef>
                <a:spcPct val="70000"/>
              </a:spcBef>
            </a:pPr>
            <a:r>
              <a:rPr lang="en-US" sz="2200" b="1" dirty="0"/>
              <a:t>There is a third visibility modifier that helps in inheritance situations:  </a:t>
            </a:r>
            <a:r>
              <a:rPr lang="en-US" sz="2200" b="1" dirty="0">
                <a:latin typeface="Courier New" panose="02070309020205020404" pitchFamily="49" charset="0"/>
              </a:rPr>
              <a:t>protected</a:t>
            </a:r>
            <a:endParaRPr lang="en-US" sz="2200" b="1" dirty="0"/>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11</a:t>
            </a:fld>
            <a:endParaRPr lang="en-US" dirty="0"/>
          </a:p>
        </p:txBody>
      </p:sp>
    </p:spTree>
    <p:extLst>
      <p:ext uri="{BB962C8B-B14F-4D97-AF65-F5344CB8AC3E}">
        <p14:creationId xmlns:p14="http://schemas.microsoft.com/office/powerpoint/2010/main" val="3572910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Protected Modifier</a:t>
            </a:r>
            <a:endParaRPr lang="en-US" dirty="0"/>
          </a:p>
        </p:txBody>
      </p:sp>
      <p:sp>
        <p:nvSpPr>
          <p:cNvPr id="3" name="Content Placeholder 2"/>
          <p:cNvSpPr>
            <a:spLocks noGrp="1"/>
          </p:cNvSpPr>
          <p:nvPr>
            <p:ph idx="1"/>
          </p:nvPr>
        </p:nvSpPr>
        <p:spPr>
          <a:xfrm>
            <a:off x="646111" y="1736036"/>
            <a:ext cx="10697749" cy="4512364"/>
          </a:xfrm>
        </p:spPr>
        <p:txBody>
          <a:bodyPr/>
          <a:lstStyle/>
          <a:p>
            <a:pPr>
              <a:lnSpc>
                <a:spcPct val="90000"/>
              </a:lnSpc>
              <a:spcBef>
                <a:spcPct val="70000"/>
              </a:spcBef>
            </a:pPr>
            <a:r>
              <a:rPr lang="en-US" sz="2200" b="1" dirty="0"/>
              <a:t>The </a:t>
            </a:r>
            <a:r>
              <a:rPr lang="en-US" sz="2200" b="1" dirty="0">
                <a:latin typeface="Courier New" panose="02070309020205020404" pitchFamily="49" charset="0"/>
              </a:rPr>
              <a:t>protected</a:t>
            </a:r>
            <a:r>
              <a:rPr lang="en-US" sz="2200" b="1" dirty="0"/>
              <a:t> modifier allows a child class to reference a variable or method directly in the child class</a:t>
            </a:r>
          </a:p>
          <a:p>
            <a:pPr>
              <a:lnSpc>
                <a:spcPct val="90000"/>
              </a:lnSpc>
              <a:spcBef>
                <a:spcPct val="70000"/>
              </a:spcBef>
            </a:pPr>
            <a:r>
              <a:rPr lang="en-US" sz="2200" b="1" dirty="0"/>
              <a:t>It provides more encapsulation than public visibility, but is not as tightly encapsulated as private visibility</a:t>
            </a:r>
          </a:p>
          <a:p>
            <a:pPr>
              <a:lnSpc>
                <a:spcPct val="90000"/>
              </a:lnSpc>
              <a:spcBef>
                <a:spcPct val="70000"/>
              </a:spcBef>
            </a:pPr>
            <a:r>
              <a:rPr lang="en-US" sz="2200" b="1" dirty="0"/>
              <a:t>A protected variable is visible to any class in the same package as the parent class</a:t>
            </a:r>
          </a:p>
          <a:p>
            <a:r>
              <a:rPr lang="en-US" sz="2200" b="1" dirty="0"/>
              <a:t>The protected access modifier is accessible within package and outside the package but through inheritance only. </a:t>
            </a:r>
          </a:p>
          <a:p>
            <a:r>
              <a:rPr lang="en-US" sz="2200" b="1" dirty="0"/>
              <a:t>The protected access modifier can be applied on the data member, method and constructor. It can't be applied on the class. </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12</a:t>
            </a:fld>
            <a:endParaRPr lang="en-US" dirty="0"/>
          </a:p>
        </p:txBody>
      </p:sp>
    </p:spTree>
    <p:extLst>
      <p:ext uri="{BB962C8B-B14F-4D97-AF65-F5344CB8AC3E}">
        <p14:creationId xmlns:p14="http://schemas.microsoft.com/office/powerpoint/2010/main" val="2589272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10698"/>
          </a:xfrm>
        </p:spPr>
        <p:txBody>
          <a:bodyPr/>
          <a:lstStyle/>
          <a:p>
            <a:r>
              <a:rPr lang="en-US" sz="3200" dirty="0" smtClean="0"/>
              <a:t>Example(Protected Modifier)</a:t>
            </a:r>
            <a:endParaRPr lang="en-US" sz="3200" dirty="0"/>
          </a:p>
        </p:txBody>
      </p:sp>
      <p:sp>
        <p:nvSpPr>
          <p:cNvPr id="3" name="Content Placeholder 2"/>
          <p:cNvSpPr>
            <a:spLocks noGrp="1"/>
          </p:cNvSpPr>
          <p:nvPr>
            <p:ph idx="1"/>
          </p:nvPr>
        </p:nvSpPr>
        <p:spPr>
          <a:xfrm>
            <a:off x="646112" y="1063416"/>
            <a:ext cx="5675175" cy="3548341"/>
          </a:xfrm>
          <a:ln w="19050">
            <a:solidFill>
              <a:schemeClr val="tx1"/>
            </a:solidFill>
          </a:ln>
        </p:spPr>
        <p:txBody>
          <a:bodyPr>
            <a:normAutofit fontScale="92500"/>
          </a:bodyPr>
          <a:lstStyle/>
          <a:p>
            <a:pPr marL="457200" indent="-457200">
              <a:buFont typeface="+mj-lt"/>
              <a:buAutoNum type="arabicPeriod"/>
            </a:pPr>
            <a:r>
              <a:rPr lang="en-US" dirty="0"/>
              <a:t>package </a:t>
            </a:r>
            <a:r>
              <a:rPr lang="en-US" dirty="0" err="1"/>
              <a:t>mypack</a:t>
            </a:r>
            <a:r>
              <a:rPr lang="en-US" dirty="0"/>
              <a:t>;  </a:t>
            </a:r>
          </a:p>
          <a:p>
            <a:pPr marL="457200" indent="-457200">
              <a:buFont typeface="+mj-lt"/>
              <a:buAutoNum type="arabicPeriod"/>
            </a:pPr>
            <a:r>
              <a:rPr lang="en-US" dirty="0"/>
              <a:t>import pack.*;  </a:t>
            </a:r>
          </a:p>
          <a:p>
            <a:pPr marL="457200" indent="-457200">
              <a:buFont typeface="+mj-lt"/>
              <a:buAutoNum type="arabicPeriod"/>
            </a:pPr>
            <a:r>
              <a:rPr lang="en-US" dirty="0" smtClean="0"/>
              <a:t>class</a:t>
            </a:r>
            <a:r>
              <a:rPr lang="en-US" dirty="0"/>
              <a:t> B extends A{  </a:t>
            </a:r>
          </a:p>
          <a:p>
            <a:pPr marL="457200" indent="-457200">
              <a:buFont typeface="+mj-lt"/>
              <a:buAutoNum type="arabicPeriod"/>
            </a:pPr>
            <a:r>
              <a:rPr lang="en-US" dirty="0"/>
              <a:t>  public static void main(String </a:t>
            </a:r>
            <a:r>
              <a:rPr lang="en-US" dirty="0" err="1"/>
              <a:t>args</a:t>
            </a:r>
            <a:r>
              <a:rPr lang="en-US" dirty="0" smtClean="0"/>
              <a:t>[ ]){</a:t>
            </a:r>
            <a:r>
              <a:rPr lang="en-US" dirty="0"/>
              <a:t>  </a:t>
            </a:r>
          </a:p>
          <a:p>
            <a:pPr marL="457200" indent="-457200">
              <a:buFont typeface="+mj-lt"/>
              <a:buAutoNum type="arabicPeriod"/>
            </a:pPr>
            <a:r>
              <a:rPr lang="en-US" dirty="0"/>
              <a:t>   B </a:t>
            </a:r>
            <a:r>
              <a:rPr lang="en-US" dirty="0" err="1"/>
              <a:t>obj</a:t>
            </a:r>
            <a:r>
              <a:rPr lang="en-US" dirty="0"/>
              <a:t> = new B</a:t>
            </a:r>
            <a:r>
              <a:rPr lang="en-US" dirty="0" smtClean="0"/>
              <a:t>( );</a:t>
            </a:r>
            <a:r>
              <a:rPr lang="en-US" dirty="0"/>
              <a:t>  </a:t>
            </a:r>
          </a:p>
          <a:p>
            <a:pPr marL="457200" indent="-457200">
              <a:buFont typeface="+mj-lt"/>
              <a:buAutoNum type="arabicPeriod"/>
            </a:pPr>
            <a:r>
              <a:rPr lang="en-US" dirty="0"/>
              <a:t>   obj.msg();  </a:t>
            </a:r>
          </a:p>
          <a:p>
            <a:pPr marL="457200" indent="-457200">
              <a:buFont typeface="+mj-lt"/>
              <a:buAutoNum type="arabicPeriod"/>
            </a:pPr>
            <a:r>
              <a:rPr lang="en-US" dirty="0"/>
              <a:t>  }  </a:t>
            </a:r>
          </a:p>
          <a:p>
            <a:pPr marL="457200" indent="-457200">
              <a:buFont typeface="+mj-lt"/>
              <a:buAutoNum type="arabicPeriod"/>
            </a:pPr>
            <a:r>
              <a:rPr lang="en-US" dirty="0"/>
              <a:t>}  </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13</a:t>
            </a:fld>
            <a:endParaRPr lang="en-US" dirty="0"/>
          </a:p>
        </p:txBody>
      </p:sp>
      <p:sp>
        <p:nvSpPr>
          <p:cNvPr id="5" name="TextBox 4"/>
          <p:cNvSpPr txBox="1"/>
          <p:nvPr/>
        </p:nvSpPr>
        <p:spPr>
          <a:xfrm>
            <a:off x="6692348" y="1895061"/>
            <a:ext cx="4757530" cy="3293209"/>
          </a:xfrm>
          <a:prstGeom prst="rect">
            <a:avLst/>
          </a:prstGeom>
          <a:noFill/>
          <a:ln w="28575">
            <a:solidFill>
              <a:schemeClr val="tx1"/>
            </a:solidFill>
          </a:ln>
        </p:spPr>
        <p:txBody>
          <a:bodyPr wrap="square" rtlCol="0">
            <a:spAutoFit/>
          </a:bodyPr>
          <a:lstStyle/>
          <a:p>
            <a:pPr marL="457200" indent="-457200">
              <a:spcBef>
                <a:spcPts val="1000"/>
              </a:spcBef>
              <a:buClr>
                <a:schemeClr val="accent1"/>
              </a:buClr>
              <a:buSzPct val="80000"/>
              <a:buFont typeface="+mj-lt"/>
              <a:buAutoNum type="arabicPeriod"/>
            </a:pPr>
            <a:r>
              <a:rPr lang="en-US" sz="2000" dirty="0">
                <a:latin typeface="+mj-lt"/>
                <a:ea typeface="+mj-ea"/>
                <a:cs typeface="+mj-cs"/>
              </a:rPr>
              <a:t>package pack;  </a:t>
            </a:r>
          </a:p>
          <a:p>
            <a:pPr marL="457200" indent="-457200">
              <a:spcBef>
                <a:spcPts val="1000"/>
              </a:spcBef>
              <a:buClr>
                <a:schemeClr val="accent1"/>
              </a:buClr>
              <a:buSzPct val="80000"/>
              <a:buFont typeface="+mj-lt"/>
              <a:buAutoNum type="arabicPeriod"/>
            </a:pPr>
            <a:r>
              <a:rPr lang="en-US" sz="2000" dirty="0">
                <a:latin typeface="+mj-lt"/>
                <a:ea typeface="+mj-ea"/>
                <a:cs typeface="+mj-cs"/>
              </a:rPr>
              <a:t>public class A{  </a:t>
            </a:r>
          </a:p>
          <a:p>
            <a:pPr marL="457200" indent="-457200">
              <a:spcBef>
                <a:spcPts val="1000"/>
              </a:spcBef>
              <a:buClr>
                <a:schemeClr val="accent1"/>
              </a:buClr>
              <a:buSzPct val="80000"/>
              <a:buFont typeface="+mj-lt"/>
              <a:buAutoNum type="arabicPeriod"/>
            </a:pPr>
            <a:r>
              <a:rPr lang="en-US" sz="2000" dirty="0" smtClean="0">
                <a:latin typeface="+mj-lt"/>
                <a:ea typeface="+mj-ea"/>
                <a:cs typeface="+mj-cs"/>
              </a:rPr>
              <a:t>  protected</a:t>
            </a:r>
            <a:r>
              <a:rPr lang="en-US" sz="2000" dirty="0">
                <a:latin typeface="+mj-lt"/>
                <a:ea typeface="+mj-ea"/>
                <a:cs typeface="+mj-cs"/>
              </a:rPr>
              <a:t> void </a:t>
            </a:r>
            <a:r>
              <a:rPr lang="en-US" sz="2000" dirty="0" err="1">
                <a:latin typeface="+mj-lt"/>
                <a:ea typeface="+mj-ea"/>
                <a:cs typeface="+mj-cs"/>
              </a:rPr>
              <a:t>msg</a:t>
            </a:r>
            <a:r>
              <a:rPr lang="en-US" sz="2000" dirty="0" smtClean="0">
                <a:latin typeface="+mj-lt"/>
                <a:ea typeface="+mj-ea"/>
                <a:cs typeface="+mj-cs"/>
              </a:rPr>
              <a:t>( )</a:t>
            </a:r>
          </a:p>
          <a:p>
            <a:pPr marL="457200" indent="-457200">
              <a:spcBef>
                <a:spcPts val="1000"/>
              </a:spcBef>
              <a:buClr>
                <a:schemeClr val="accent1"/>
              </a:buClr>
              <a:buSzPct val="80000"/>
              <a:buFont typeface="+mj-lt"/>
              <a:buAutoNum type="arabicPeriod"/>
            </a:pPr>
            <a:r>
              <a:rPr lang="en-US" sz="2000" dirty="0" smtClean="0">
                <a:latin typeface="+mj-lt"/>
                <a:ea typeface="+mj-ea"/>
                <a:cs typeface="+mj-cs"/>
              </a:rPr>
              <a:t>  {</a:t>
            </a:r>
          </a:p>
          <a:p>
            <a:pPr marL="457200" indent="-457200">
              <a:spcBef>
                <a:spcPts val="1000"/>
              </a:spcBef>
              <a:buClr>
                <a:schemeClr val="accent1"/>
              </a:buClr>
              <a:buSzPct val="80000"/>
              <a:buFont typeface="+mj-lt"/>
              <a:buAutoNum type="arabicPeriod"/>
            </a:pPr>
            <a:r>
              <a:rPr lang="en-US" sz="2000" dirty="0">
                <a:latin typeface="+mj-lt"/>
                <a:ea typeface="+mj-ea"/>
                <a:cs typeface="+mj-cs"/>
              </a:rPr>
              <a:t> </a:t>
            </a:r>
            <a:r>
              <a:rPr lang="en-US" sz="2000" dirty="0" smtClean="0">
                <a:latin typeface="+mj-lt"/>
                <a:ea typeface="+mj-ea"/>
                <a:cs typeface="+mj-cs"/>
              </a:rPr>
              <a:t>    </a:t>
            </a:r>
            <a:r>
              <a:rPr lang="en-US" sz="2000" dirty="0" err="1" smtClean="0">
                <a:latin typeface="+mj-lt"/>
                <a:ea typeface="+mj-ea"/>
                <a:cs typeface="+mj-cs"/>
              </a:rPr>
              <a:t>System.out.println</a:t>
            </a:r>
            <a:r>
              <a:rPr lang="en-US" sz="2000" dirty="0">
                <a:latin typeface="+mj-lt"/>
                <a:ea typeface="+mj-ea"/>
                <a:cs typeface="+mj-cs"/>
              </a:rPr>
              <a:t>("Hello</a:t>
            </a:r>
            <a:r>
              <a:rPr lang="en-US" sz="2000" dirty="0" smtClean="0">
                <a:latin typeface="+mj-lt"/>
                <a:ea typeface="+mj-ea"/>
                <a:cs typeface="+mj-cs"/>
              </a:rPr>
              <a:t>");</a:t>
            </a:r>
          </a:p>
          <a:p>
            <a:pPr marL="457200" indent="-457200">
              <a:spcBef>
                <a:spcPts val="1000"/>
              </a:spcBef>
              <a:buClr>
                <a:schemeClr val="accent1"/>
              </a:buClr>
              <a:buSzPct val="80000"/>
              <a:buFont typeface="+mj-lt"/>
              <a:buAutoNum type="arabicPeriod"/>
            </a:pPr>
            <a:r>
              <a:rPr lang="en-US" sz="2000" dirty="0" smtClean="0">
                <a:latin typeface="+mj-lt"/>
                <a:ea typeface="+mj-ea"/>
                <a:cs typeface="+mj-cs"/>
              </a:rPr>
              <a:t>  }</a:t>
            </a:r>
            <a:r>
              <a:rPr lang="en-US" sz="2000" dirty="0">
                <a:latin typeface="+mj-lt"/>
                <a:ea typeface="+mj-ea"/>
                <a:cs typeface="+mj-cs"/>
              </a:rPr>
              <a:t>  </a:t>
            </a:r>
          </a:p>
          <a:p>
            <a:pPr marL="457200" indent="-457200">
              <a:spcBef>
                <a:spcPts val="1000"/>
              </a:spcBef>
              <a:buClr>
                <a:schemeClr val="accent1"/>
              </a:buClr>
              <a:buSzPct val="80000"/>
              <a:buFont typeface="+mj-lt"/>
              <a:buAutoNum type="arabicPeriod"/>
            </a:pPr>
            <a:r>
              <a:rPr lang="en-US" sz="2000" dirty="0">
                <a:latin typeface="+mj-lt"/>
                <a:ea typeface="+mj-ea"/>
                <a:cs typeface="+mj-cs"/>
              </a:rPr>
              <a:t>}  </a:t>
            </a:r>
          </a:p>
          <a:p>
            <a:endParaRPr lang="en-US" dirty="0"/>
          </a:p>
        </p:txBody>
      </p:sp>
    </p:spTree>
    <p:extLst>
      <p:ext uri="{BB962C8B-B14F-4D97-AF65-F5344CB8AC3E}">
        <p14:creationId xmlns:p14="http://schemas.microsoft.com/office/powerpoint/2010/main" val="2559625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 Overriding</a:t>
            </a:r>
            <a:endParaRPr lang="en-US" dirty="0"/>
          </a:p>
        </p:txBody>
      </p:sp>
      <p:sp>
        <p:nvSpPr>
          <p:cNvPr id="3" name="Content Placeholder 2"/>
          <p:cNvSpPr>
            <a:spLocks noGrp="1"/>
          </p:cNvSpPr>
          <p:nvPr>
            <p:ph idx="1"/>
          </p:nvPr>
        </p:nvSpPr>
        <p:spPr>
          <a:xfrm>
            <a:off x="646112" y="1219200"/>
            <a:ext cx="10949540" cy="5029199"/>
          </a:xfrm>
        </p:spPr>
        <p:txBody>
          <a:bodyPr>
            <a:normAutofit lnSpcReduction="10000"/>
          </a:bodyPr>
          <a:lstStyle/>
          <a:p>
            <a:r>
              <a:rPr lang="en-US" dirty="0"/>
              <a:t>If subclass (child class) has the same method as declared in the parent class, it is known as </a:t>
            </a:r>
            <a:r>
              <a:rPr lang="en-US" b="1" dirty="0"/>
              <a:t>method overriding in java</a:t>
            </a:r>
            <a:r>
              <a:rPr lang="en-US" dirty="0"/>
              <a:t>. </a:t>
            </a:r>
          </a:p>
          <a:p>
            <a:r>
              <a:rPr lang="en-US" dirty="0"/>
              <a:t>In other words, If subclass provides the specific implementation of the method that has been provided by one of its parent class, it is known as method overriding.</a:t>
            </a:r>
          </a:p>
          <a:p>
            <a:pPr marL="0" indent="0">
              <a:buNone/>
            </a:pPr>
            <a:r>
              <a:rPr lang="en-US" b="1" u="sng" dirty="0"/>
              <a:t>Usage of Java Method Overriding</a:t>
            </a:r>
          </a:p>
          <a:p>
            <a:r>
              <a:rPr lang="en-US" dirty="0"/>
              <a:t>Method overriding is used to provide specific implementation of a method that is already provided by its super class.</a:t>
            </a:r>
          </a:p>
          <a:p>
            <a:r>
              <a:rPr lang="en-US" dirty="0"/>
              <a:t>Method overriding is used for runtime polymorphism</a:t>
            </a:r>
          </a:p>
          <a:p>
            <a:pPr marL="0" indent="0">
              <a:buNone/>
            </a:pPr>
            <a:r>
              <a:rPr lang="en-US" b="1" u="sng" dirty="0"/>
              <a:t>Rules for Java Method Overriding</a:t>
            </a:r>
          </a:p>
          <a:p>
            <a:pPr marL="457200" indent="-457200">
              <a:buFont typeface="+mj-lt"/>
              <a:buAutoNum type="arabicPeriod"/>
            </a:pPr>
            <a:r>
              <a:rPr lang="en-US" dirty="0"/>
              <a:t>method must have same name as in the parent class</a:t>
            </a:r>
          </a:p>
          <a:p>
            <a:pPr marL="457200" indent="-457200">
              <a:buFont typeface="+mj-lt"/>
              <a:buAutoNum type="arabicPeriod"/>
            </a:pPr>
            <a:r>
              <a:rPr lang="en-US" dirty="0"/>
              <a:t>method must have same parameter as in the parent class.</a:t>
            </a:r>
          </a:p>
          <a:p>
            <a:pPr marL="457200" indent="-457200">
              <a:buFont typeface="+mj-lt"/>
              <a:buAutoNum type="arabicPeriod"/>
            </a:pPr>
            <a:r>
              <a:rPr lang="en-US" dirty="0"/>
              <a:t>must be IS-A relationship (inheritance).</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14</a:t>
            </a:fld>
            <a:endParaRPr lang="en-US" dirty="0"/>
          </a:p>
        </p:txBody>
      </p:sp>
    </p:spTree>
    <p:extLst>
      <p:ext uri="{BB962C8B-B14F-4D97-AF65-F5344CB8AC3E}">
        <p14:creationId xmlns:p14="http://schemas.microsoft.com/office/powerpoint/2010/main" val="2247102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61171"/>
            <a:ext cx="9404723" cy="610698"/>
          </a:xfrm>
        </p:spPr>
        <p:txBody>
          <a:bodyPr/>
          <a:lstStyle/>
          <a:p>
            <a:r>
              <a:rPr lang="en-GB" sz="3200" dirty="0" smtClean="0"/>
              <a:t>Example (Method Overriding)</a:t>
            </a:r>
            <a:endParaRPr lang="en-US" sz="3200" dirty="0"/>
          </a:p>
        </p:txBody>
      </p:sp>
      <p:sp>
        <p:nvSpPr>
          <p:cNvPr id="3" name="Content Placeholder 2"/>
          <p:cNvSpPr>
            <a:spLocks noGrp="1"/>
          </p:cNvSpPr>
          <p:nvPr>
            <p:ph idx="1"/>
          </p:nvPr>
        </p:nvSpPr>
        <p:spPr>
          <a:xfrm>
            <a:off x="646112" y="771870"/>
            <a:ext cx="7238931" cy="5476530"/>
          </a:xfrm>
        </p:spPr>
        <p:txBody>
          <a:bodyPr>
            <a:normAutofit lnSpcReduction="10000"/>
          </a:bodyPr>
          <a:lstStyle/>
          <a:p>
            <a:pPr marL="457200" indent="-457200">
              <a:buFont typeface="+mj-lt"/>
              <a:buAutoNum type="arabicPeriod"/>
              <a:tabLst>
                <a:tab pos="119063" algn="l"/>
              </a:tabLst>
            </a:pPr>
            <a:r>
              <a:rPr lang="en-US" sz="2200" b="1" dirty="0"/>
              <a:t>class Vehicle{  </a:t>
            </a:r>
          </a:p>
          <a:p>
            <a:pPr marL="457200" indent="-457200">
              <a:buFont typeface="+mj-lt"/>
              <a:buAutoNum type="arabicPeriod"/>
              <a:tabLst>
                <a:tab pos="119063" algn="l"/>
              </a:tabLst>
            </a:pPr>
            <a:r>
              <a:rPr lang="en-US" sz="2200" b="1" dirty="0" smtClean="0">
                <a:solidFill>
                  <a:srgbClr val="FFC000"/>
                </a:solidFill>
              </a:rPr>
              <a:t>    void</a:t>
            </a:r>
            <a:r>
              <a:rPr lang="en-US" sz="2200" b="1" dirty="0">
                <a:solidFill>
                  <a:srgbClr val="FFC000"/>
                </a:solidFill>
              </a:rPr>
              <a:t> run</a:t>
            </a:r>
            <a:r>
              <a:rPr lang="en-US" sz="2200" b="1" dirty="0" smtClean="0">
                <a:solidFill>
                  <a:srgbClr val="FFC000"/>
                </a:solidFill>
              </a:rPr>
              <a:t>( )</a:t>
            </a:r>
          </a:p>
          <a:p>
            <a:pPr marL="457200" indent="-457200">
              <a:buFont typeface="+mj-lt"/>
              <a:buAutoNum type="arabicPeriod"/>
              <a:tabLst>
                <a:tab pos="119063" algn="l"/>
              </a:tabLst>
            </a:pPr>
            <a:r>
              <a:rPr lang="en-US" sz="2200" b="1" dirty="0" smtClean="0">
                <a:solidFill>
                  <a:srgbClr val="FFC000"/>
                </a:solidFill>
              </a:rPr>
              <a:t>    {   </a:t>
            </a:r>
          </a:p>
          <a:p>
            <a:pPr marL="457200" indent="-457200">
              <a:buFont typeface="+mj-lt"/>
              <a:buAutoNum type="arabicPeriod"/>
              <a:tabLst>
                <a:tab pos="119063" algn="l"/>
              </a:tabLst>
            </a:pPr>
            <a:r>
              <a:rPr lang="en-US" sz="2200" b="1" dirty="0" smtClean="0">
                <a:solidFill>
                  <a:srgbClr val="FFC000"/>
                </a:solidFill>
              </a:rPr>
              <a:t>         </a:t>
            </a:r>
            <a:r>
              <a:rPr lang="en-US" sz="2200" b="1" dirty="0" err="1" smtClean="0">
                <a:solidFill>
                  <a:srgbClr val="FFC000"/>
                </a:solidFill>
              </a:rPr>
              <a:t>System.out.println</a:t>
            </a:r>
            <a:r>
              <a:rPr lang="en-US" sz="2200" b="1" dirty="0">
                <a:solidFill>
                  <a:srgbClr val="FFC000"/>
                </a:solidFill>
              </a:rPr>
              <a:t>("Vehicle is running</a:t>
            </a:r>
            <a:r>
              <a:rPr lang="en-US" sz="2200" b="1" dirty="0" smtClean="0">
                <a:solidFill>
                  <a:srgbClr val="FFC000"/>
                </a:solidFill>
              </a:rPr>
              <a:t>");</a:t>
            </a:r>
          </a:p>
          <a:p>
            <a:pPr marL="457200" indent="-457200">
              <a:buFont typeface="+mj-lt"/>
              <a:buAutoNum type="arabicPeriod"/>
              <a:tabLst>
                <a:tab pos="119063" algn="l"/>
              </a:tabLst>
            </a:pPr>
            <a:r>
              <a:rPr lang="en-US" sz="2200" b="1" dirty="0" smtClean="0">
                <a:solidFill>
                  <a:srgbClr val="FFC000"/>
                </a:solidFill>
              </a:rPr>
              <a:t>     }</a:t>
            </a:r>
            <a:r>
              <a:rPr lang="en-US" sz="2200" b="1" dirty="0">
                <a:solidFill>
                  <a:srgbClr val="FFC000"/>
                </a:solidFill>
              </a:rPr>
              <a:t>  </a:t>
            </a:r>
          </a:p>
          <a:p>
            <a:pPr marL="457200" indent="-457200">
              <a:buFont typeface="+mj-lt"/>
              <a:buAutoNum type="arabicPeriod"/>
              <a:tabLst>
                <a:tab pos="119063" algn="l"/>
              </a:tabLst>
            </a:pPr>
            <a:r>
              <a:rPr lang="en-US" sz="2200" b="1" dirty="0"/>
              <a:t>}  </a:t>
            </a:r>
          </a:p>
          <a:p>
            <a:pPr marL="457200" indent="-457200">
              <a:buFont typeface="+mj-lt"/>
              <a:buAutoNum type="arabicPeriod"/>
              <a:tabLst>
                <a:tab pos="119063" algn="l"/>
              </a:tabLst>
            </a:pPr>
            <a:r>
              <a:rPr lang="en-US" sz="2200" b="1" dirty="0"/>
              <a:t>class </a:t>
            </a:r>
            <a:r>
              <a:rPr lang="en-US" sz="2200" b="1" dirty="0" smtClean="0"/>
              <a:t>Bike</a:t>
            </a:r>
            <a:r>
              <a:rPr lang="en-US" sz="2200" b="1" dirty="0"/>
              <a:t> extends Vehicle{  </a:t>
            </a:r>
          </a:p>
          <a:p>
            <a:pPr marL="457200" indent="-457200">
              <a:buFont typeface="+mj-lt"/>
              <a:buAutoNum type="arabicPeriod"/>
              <a:tabLst>
                <a:tab pos="119063" algn="l"/>
              </a:tabLst>
            </a:pPr>
            <a:r>
              <a:rPr lang="en-US" sz="2200" b="1" dirty="0" smtClean="0"/>
              <a:t>    </a:t>
            </a:r>
            <a:r>
              <a:rPr lang="en-US" sz="2200" b="1" dirty="0" smtClean="0">
                <a:solidFill>
                  <a:srgbClr val="FFC000"/>
                </a:solidFill>
              </a:rPr>
              <a:t>void</a:t>
            </a:r>
            <a:r>
              <a:rPr lang="en-US" sz="2200" b="1" dirty="0">
                <a:solidFill>
                  <a:srgbClr val="FFC000"/>
                </a:solidFill>
              </a:rPr>
              <a:t> run</a:t>
            </a:r>
            <a:r>
              <a:rPr lang="en-US" sz="2200" b="1" dirty="0" smtClean="0">
                <a:solidFill>
                  <a:srgbClr val="FFC000"/>
                </a:solidFill>
              </a:rPr>
              <a:t>( )</a:t>
            </a:r>
          </a:p>
          <a:p>
            <a:pPr marL="457200" indent="-457200">
              <a:buFont typeface="+mj-lt"/>
              <a:buAutoNum type="arabicPeriod"/>
              <a:tabLst>
                <a:tab pos="119063" algn="l"/>
              </a:tabLst>
            </a:pPr>
            <a:r>
              <a:rPr lang="en-US" sz="2200" b="1" dirty="0" smtClean="0">
                <a:solidFill>
                  <a:srgbClr val="FFC000"/>
                </a:solidFill>
              </a:rPr>
              <a:t>    {     </a:t>
            </a:r>
            <a:r>
              <a:rPr lang="en-US" sz="2200" b="1" dirty="0" err="1" smtClean="0">
                <a:solidFill>
                  <a:srgbClr val="FFC000"/>
                </a:solidFill>
              </a:rPr>
              <a:t>System.out.println</a:t>
            </a:r>
            <a:r>
              <a:rPr lang="en-US" sz="2200" b="1" dirty="0">
                <a:solidFill>
                  <a:srgbClr val="FFC000"/>
                </a:solidFill>
              </a:rPr>
              <a:t>("Bike is running safely</a:t>
            </a:r>
            <a:r>
              <a:rPr lang="en-US" sz="2200" b="1" dirty="0" smtClean="0">
                <a:solidFill>
                  <a:srgbClr val="FFC000"/>
                </a:solidFill>
              </a:rPr>
              <a:t>");    }</a:t>
            </a:r>
            <a:r>
              <a:rPr lang="en-US" sz="2200" b="1" dirty="0">
                <a:solidFill>
                  <a:srgbClr val="FFC000"/>
                </a:solidFill>
              </a:rPr>
              <a:t>  </a:t>
            </a:r>
          </a:p>
          <a:p>
            <a:pPr marL="457200" indent="-457200">
              <a:buFont typeface="+mj-lt"/>
              <a:buAutoNum type="arabicPeriod"/>
              <a:tabLst>
                <a:tab pos="119063" algn="l"/>
              </a:tabLst>
            </a:pPr>
            <a:r>
              <a:rPr lang="en-US" sz="2200" b="1" dirty="0" smtClean="0"/>
              <a:t>    public</a:t>
            </a:r>
            <a:r>
              <a:rPr lang="en-US" sz="2200" b="1" dirty="0"/>
              <a:t> static void main(String </a:t>
            </a:r>
            <a:r>
              <a:rPr lang="en-US" sz="2200" b="1" dirty="0" err="1"/>
              <a:t>args</a:t>
            </a:r>
            <a:r>
              <a:rPr lang="en-US" sz="2200" b="1" dirty="0" smtClean="0"/>
              <a:t>[  ]){</a:t>
            </a:r>
            <a:r>
              <a:rPr lang="en-US" sz="2200" b="1" dirty="0"/>
              <a:t>  </a:t>
            </a:r>
          </a:p>
          <a:p>
            <a:pPr marL="457200" indent="-457200">
              <a:buFont typeface="+mj-lt"/>
              <a:buAutoNum type="arabicPeriod"/>
              <a:tabLst>
                <a:tab pos="119063" algn="l"/>
              </a:tabLst>
            </a:pPr>
            <a:r>
              <a:rPr lang="en-US" sz="2200" b="1" dirty="0" smtClean="0"/>
              <a:t>          Bike2</a:t>
            </a:r>
            <a:r>
              <a:rPr lang="en-US" sz="2200" b="1" dirty="0"/>
              <a:t> </a:t>
            </a:r>
            <a:r>
              <a:rPr lang="en-US" sz="2200" b="1" dirty="0" err="1"/>
              <a:t>obj</a:t>
            </a:r>
            <a:r>
              <a:rPr lang="en-US" sz="2200" b="1" dirty="0"/>
              <a:t> = new Bike2();  </a:t>
            </a:r>
          </a:p>
          <a:p>
            <a:pPr marL="457200" indent="-457200">
              <a:buFont typeface="+mj-lt"/>
              <a:buAutoNum type="arabicPeriod"/>
              <a:tabLst>
                <a:tab pos="119063" algn="l"/>
              </a:tabLst>
            </a:pPr>
            <a:r>
              <a:rPr lang="en-US" sz="2200" b="1" dirty="0" smtClean="0"/>
              <a:t>          </a:t>
            </a:r>
            <a:r>
              <a:rPr lang="en-US" sz="2200" b="1" dirty="0" err="1" smtClean="0"/>
              <a:t>obj.run</a:t>
            </a:r>
            <a:r>
              <a:rPr lang="en-US" sz="2200" b="1" dirty="0"/>
              <a:t>();  </a:t>
            </a:r>
          </a:p>
          <a:p>
            <a:pPr marL="457200" indent="-457200">
              <a:buFont typeface="+mj-lt"/>
              <a:buAutoNum type="arabicPeriod"/>
              <a:tabLst>
                <a:tab pos="119063" algn="l"/>
              </a:tabLst>
            </a:pPr>
            <a:r>
              <a:rPr lang="en-US" sz="2200" b="1" dirty="0" smtClean="0"/>
              <a:t>    }  }</a:t>
            </a:r>
            <a:r>
              <a:rPr lang="en-US" sz="2200" b="1" dirty="0"/>
              <a:t>  </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15</a:t>
            </a:fld>
            <a:endParaRPr lang="en-US" dirty="0"/>
          </a:p>
        </p:txBody>
      </p:sp>
      <p:sp>
        <p:nvSpPr>
          <p:cNvPr id="5" name="TextBox 4"/>
          <p:cNvSpPr txBox="1"/>
          <p:nvPr/>
        </p:nvSpPr>
        <p:spPr>
          <a:xfrm>
            <a:off x="7566990" y="4717774"/>
            <a:ext cx="4306957" cy="1785104"/>
          </a:xfrm>
          <a:prstGeom prst="rect">
            <a:avLst/>
          </a:prstGeom>
          <a:noFill/>
          <a:ln w="28575">
            <a:solidFill>
              <a:schemeClr val="tx1"/>
            </a:solidFill>
          </a:ln>
        </p:spPr>
        <p:txBody>
          <a:bodyPr wrap="square" rtlCol="0">
            <a:spAutoFit/>
          </a:bodyPr>
          <a:lstStyle/>
          <a:p>
            <a:r>
              <a:rPr lang="en-US" sz="2200" dirty="0">
                <a:solidFill>
                  <a:srgbClr val="FFC000"/>
                </a:solidFill>
              </a:rPr>
              <a:t>The name and parameter of the method is same and there is </a:t>
            </a:r>
            <a:r>
              <a:rPr lang="en-US" sz="2200" b="1" dirty="0">
                <a:solidFill>
                  <a:srgbClr val="FFC000"/>
                </a:solidFill>
              </a:rPr>
              <a:t>IS-A relationship </a:t>
            </a:r>
            <a:r>
              <a:rPr lang="en-US" sz="2200" dirty="0">
                <a:solidFill>
                  <a:srgbClr val="FFC000"/>
                </a:solidFill>
              </a:rPr>
              <a:t>between the classes, so there is method overriding. </a:t>
            </a:r>
          </a:p>
        </p:txBody>
      </p:sp>
    </p:spTree>
    <p:extLst>
      <p:ext uri="{BB962C8B-B14F-4D97-AF65-F5344CB8AC3E}">
        <p14:creationId xmlns:p14="http://schemas.microsoft.com/office/powerpoint/2010/main" val="781794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58262"/>
            <a:ext cx="9404723" cy="474934"/>
          </a:xfrm>
        </p:spPr>
        <p:txBody>
          <a:bodyPr>
            <a:normAutofit fontScale="90000"/>
          </a:bodyPr>
          <a:lstStyle/>
          <a:p>
            <a:r>
              <a:rPr lang="en-GB" sz="2800" dirty="0" smtClean="0"/>
              <a:t>Example 2</a:t>
            </a:r>
            <a:endParaRPr lang="en-US" sz="2800" dirty="0"/>
          </a:p>
        </p:txBody>
      </p:sp>
      <p:sp>
        <p:nvSpPr>
          <p:cNvPr id="3" name="Content Placeholder 2"/>
          <p:cNvSpPr>
            <a:spLocks noGrp="1"/>
          </p:cNvSpPr>
          <p:nvPr>
            <p:ph idx="1"/>
          </p:nvPr>
        </p:nvSpPr>
        <p:spPr>
          <a:xfrm>
            <a:off x="459602" y="702366"/>
            <a:ext cx="5252085" cy="5546034"/>
          </a:xfrm>
          <a:ln w="28575">
            <a:solidFill>
              <a:schemeClr val="tx1"/>
            </a:solidFill>
          </a:ln>
        </p:spPr>
        <p:txBody>
          <a:bodyPr>
            <a:normAutofit fontScale="92500"/>
          </a:bodyPr>
          <a:lstStyle/>
          <a:p>
            <a:pPr marL="457200" indent="-457200">
              <a:buFont typeface="+mj-lt"/>
              <a:buAutoNum type="arabicPeriod"/>
            </a:pPr>
            <a:r>
              <a:rPr lang="en-US" b="1" dirty="0">
                <a:solidFill>
                  <a:srgbClr val="FFC000"/>
                </a:solidFill>
              </a:rPr>
              <a:t>class Bank</a:t>
            </a:r>
            <a:r>
              <a:rPr lang="en-US" b="1" dirty="0"/>
              <a:t>{  </a:t>
            </a:r>
          </a:p>
          <a:p>
            <a:pPr marL="457200" indent="-457200">
              <a:buFont typeface="+mj-lt"/>
              <a:buAutoNum type="arabicPeriod"/>
            </a:pPr>
            <a:r>
              <a:rPr lang="en-US" b="1" dirty="0" err="1"/>
              <a:t>int</a:t>
            </a:r>
            <a:r>
              <a:rPr lang="en-US" b="1" dirty="0"/>
              <a:t> </a:t>
            </a:r>
            <a:r>
              <a:rPr lang="en-US" b="1" dirty="0" err="1"/>
              <a:t>getRateOfInterest</a:t>
            </a:r>
            <a:r>
              <a:rPr lang="en-US" b="1" dirty="0" smtClean="0"/>
              <a:t>( ){</a:t>
            </a:r>
            <a:r>
              <a:rPr lang="en-US" b="1" dirty="0"/>
              <a:t>return 0;}  </a:t>
            </a:r>
          </a:p>
          <a:p>
            <a:pPr marL="457200" indent="-457200">
              <a:buFont typeface="+mj-lt"/>
              <a:buAutoNum type="arabicPeriod"/>
            </a:pPr>
            <a:r>
              <a:rPr lang="en-US" b="1" dirty="0"/>
              <a:t>}  </a:t>
            </a:r>
          </a:p>
          <a:p>
            <a:pPr marL="457200" indent="-457200">
              <a:buFont typeface="+mj-lt"/>
              <a:buAutoNum type="arabicPeriod"/>
            </a:pPr>
            <a:r>
              <a:rPr lang="en-US" b="1" dirty="0" smtClean="0">
                <a:solidFill>
                  <a:srgbClr val="FFC000"/>
                </a:solidFill>
              </a:rPr>
              <a:t>class</a:t>
            </a:r>
            <a:r>
              <a:rPr lang="en-US" b="1" dirty="0">
                <a:solidFill>
                  <a:srgbClr val="FFC000"/>
                </a:solidFill>
              </a:rPr>
              <a:t> </a:t>
            </a:r>
            <a:r>
              <a:rPr lang="en-US" b="1" dirty="0" smtClean="0">
                <a:solidFill>
                  <a:srgbClr val="FFC000"/>
                </a:solidFill>
              </a:rPr>
              <a:t>HBL</a:t>
            </a:r>
            <a:r>
              <a:rPr lang="en-US" b="1" dirty="0">
                <a:solidFill>
                  <a:srgbClr val="FFC000"/>
                </a:solidFill>
              </a:rPr>
              <a:t> extends Bank</a:t>
            </a:r>
            <a:r>
              <a:rPr lang="en-US" b="1" dirty="0"/>
              <a:t>{  </a:t>
            </a:r>
          </a:p>
          <a:p>
            <a:pPr marL="457200" indent="-457200">
              <a:buFont typeface="+mj-lt"/>
              <a:buAutoNum type="arabicPeriod"/>
            </a:pPr>
            <a:r>
              <a:rPr lang="en-US" b="1" dirty="0" err="1"/>
              <a:t>int</a:t>
            </a:r>
            <a:r>
              <a:rPr lang="en-US" b="1" dirty="0"/>
              <a:t> </a:t>
            </a:r>
            <a:r>
              <a:rPr lang="en-US" b="1" dirty="0" err="1"/>
              <a:t>getRateOfInterest</a:t>
            </a:r>
            <a:r>
              <a:rPr lang="en-US" b="1" dirty="0" smtClean="0"/>
              <a:t>( ){</a:t>
            </a:r>
            <a:r>
              <a:rPr lang="en-US" b="1" dirty="0"/>
              <a:t>return 8;}  </a:t>
            </a:r>
          </a:p>
          <a:p>
            <a:pPr marL="457200" indent="-457200">
              <a:buFont typeface="+mj-lt"/>
              <a:buAutoNum type="arabicPeriod"/>
            </a:pPr>
            <a:r>
              <a:rPr lang="en-US" b="1" dirty="0"/>
              <a:t>}  </a:t>
            </a:r>
          </a:p>
          <a:p>
            <a:pPr marL="457200" indent="-457200">
              <a:buFont typeface="+mj-lt"/>
              <a:buAutoNum type="arabicPeriod"/>
            </a:pPr>
            <a:r>
              <a:rPr lang="en-US" b="1" dirty="0">
                <a:solidFill>
                  <a:srgbClr val="FFC000"/>
                </a:solidFill>
              </a:rPr>
              <a:t>class </a:t>
            </a:r>
            <a:r>
              <a:rPr lang="en-US" b="1" dirty="0" smtClean="0">
                <a:solidFill>
                  <a:srgbClr val="FFC000"/>
                </a:solidFill>
              </a:rPr>
              <a:t>UBL</a:t>
            </a:r>
            <a:r>
              <a:rPr lang="en-US" b="1" dirty="0">
                <a:solidFill>
                  <a:srgbClr val="FFC000"/>
                </a:solidFill>
              </a:rPr>
              <a:t> extends Bank</a:t>
            </a:r>
            <a:r>
              <a:rPr lang="en-US" b="1" dirty="0"/>
              <a:t>{  </a:t>
            </a:r>
          </a:p>
          <a:p>
            <a:pPr marL="457200" indent="-457200">
              <a:buFont typeface="+mj-lt"/>
              <a:buAutoNum type="arabicPeriod"/>
            </a:pPr>
            <a:r>
              <a:rPr lang="en-US" b="1" dirty="0" err="1"/>
              <a:t>int</a:t>
            </a:r>
            <a:r>
              <a:rPr lang="en-US" b="1" dirty="0"/>
              <a:t> </a:t>
            </a:r>
            <a:r>
              <a:rPr lang="en-US" b="1" dirty="0" err="1"/>
              <a:t>getRateOfInterest</a:t>
            </a:r>
            <a:r>
              <a:rPr lang="en-US" b="1" dirty="0" smtClean="0"/>
              <a:t>( ){</a:t>
            </a:r>
            <a:r>
              <a:rPr lang="en-US" b="1" dirty="0"/>
              <a:t>return 7;}  </a:t>
            </a:r>
          </a:p>
          <a:p>
            <a:pPr marL="457200" indent="-457200">
              <a:buFont typeface="+mj-lt"/>
              <a:buAutoNum type="arabicPeriod"/>
            </a:pPr>
            <a:r>
              <a:rPr lang="en-US" b="1" dirty="0"/>
              <a:t>}  </a:t>
            </a:r>
          </a:p>
          <a:p>
            <a:pPr marL="457200" indent="-457200">
              <a:buFont typeface="+mj-lt"/>
              <a:buAutoNum type="arabicPeriod"/>
            </a:pPr>
            <a:r>
              <a:rPr lang="en-US" b="1" dirty="0">
                <a:solidFill>
                  <a:srgbClr val="FFC000"/>
                </a:solidFill>
              </a:rPr>
              <a:t>class </a:t>
            </a:r>
            <a:r>
              <a:rPr lang="en-US" b="1" dirty="0" smtClean="0">
                <a:solidFill>
                  <a:srgbClr val="FFC000"/>
                </a:solidFill>
              </a:rPr>
              <a:t>ABL</a:t>
            </a:r>
            <a:r>
              <a:rPr lang="en-US" b="1" dirty="0">
                <a:solidFill>
                  <a:srgbClr val="FFC000"/>
                </a:solidFill>
              </a:rPr>
              <a:t> extends Bank</a:t>
            </a:r>
            <a:r>
              <a:rPr lang="en-US" b="1" dirty="0"/>
              <a:t>{  </a:t>
            </a:r>
          </a:p>
          <a:p>
            <a:pPr marL="457200" indent="-457200">
              <a:buFont typeface="+mj-lt"/>
              <a:buAutoNum type="arabicPeriod"/>
            </a:pPr>
            <a:r>
              <a:rPr lang="en-US" b="1" dirty="0" err="1"/>
              <a:t>int</a:t>
            </a:r>
            <a:r>
              <a:rPr lang="en-US" b="1" dirty="0"/>
              <a:t> </a:t>
            </a:r>
            <a:r>
              <a:rPr lang="en-US" b="1" dirty="0" err="1"/>
              <a:t>getRateOfInterest</a:t>
            </a:r>
            <a:r>
              <a:rPr lang="en-US" b="1" dirty="0" smtClean="0"/>
              <a:t>( ){</a:t>
            </a:r>
            <a:r>
              <a:rPr lang="en-US" b="1" dirty="0"/>
              <a:t>return 9;}  </a:t>
            </a:r>
          </a:p>
          <a:p>
            <a:pPr marL="457200" indent="-457200">
              <a:buFont typeface="+mj-lt"/>
              <a:buAutoNum type="arabicPeriod"/>
            </a:pPr>
            <a:r>
              <a:rPr lang="en-US" b="1" dirty="0"/>
              <a:t>}  </a:t>
            </a:r>
          </a:p>
          <a:p>
            <a:endParaRPr lang="en-US" b="1" dirty="0"/>
          </a:p>
        </p:txBody>
      </p:sp>
      <p:sp>
        <p:nvSpPr>
          <p:cNvPr id="4" name="Slide Number Placeholder 3"/>
          <p:cNvSpPr>
            <a:spLocks noGrp="1"/>
          </p:cNvSpPr>
          <p:nvPr>
            <p:ph type="sldNum" sz="quarter" idx="12"/>
          </p:nvPr>
        </p:nvSpPr>
        <p:spPr/>
        <p:txBody>
          <a:bodyPr/>
          <a:lstStyle/>
          <a:p>
            <a:fld id="{D57F1E4F-1CFF-5643-939E-02111984F565}" type="slidenum">
              <a:rPr lang="en-US" smtClean="0"/>
              <a:t>16</a:t>
            </a:fld>
            <a:endParaRPr lang="en-US" dirty="0"/>
          </a:p>
        </p:txBody>
      </p:sp>
      <p:sp>
        <p:nvSpPr>
          <p:cNvPr id="5" name="TextBox 4"/>
          <p:cNvSpPr txBox="1"/>
          <p:nvPr/>
        </p:nvSpPr>
        <p:spPr>
          <a:xfrm>
            <a:off x="5923721" y="702366"/>
            <a:ext cx="5645426" cy="5247590"/>
          </a:xfrm>
          <a:prstGeom prst="rect">
            <a:avLst/>
          </a:prstGeom>
          <a:noFill/>
          <a:ln w="28575">
            <a:solidFill>
              <a:schemeClr val="tx1"/>
            </a:solidFill>
          </a:ln>
        </p:spPr>
        <p:txBody>
          <a:bodyPr wrap="square" rtlCol="0">
            <a:spAutoFit/>
          </a:bodyPr>
          <a:lstStyle/>
          <a:p>
            <a:pPr marL="457200" indent="-457200">
              <a:spcBef>
                <a:spcPts val="1000"/>
              </a:spcBef>
              <a:buClr>
                <a:schemeClr val="accent1"/>
              </a:buClr>
              <a:buSzPct val="80000"/>
              <a:buFont typeface="+mj-lt"/>
              <a:buAutoNum type="arabicPeriod"/>
            </a:pPr>
            <a:r>
              <a:rPr lang="en-US" sz="2000" b="1" dirty="0" smtClean="0">
                <a:latin typeface="+mj-lt"/>
                <a:ea typeface="+mj-ea"/>
                <a:cs typeface="+mj-cs"/>
              </a:rPr>
              <a:t>class</a:t>
            </a:r>
            <a:r>
              <a:rPr lang="en-US" sz="2000" b="1" dirty="0">
                <a:latin typeface="+mj-lt"/>
                <a:ea typeface="+mj-ea"/>
                <a:cs typeface="+mj-cs"/>
              </a:rPr>
              <a:t> Test2{  </a:t>
            </a:r>
          </a:p>
          <a:p>
            <a:pPr marL="457200" indent="-457200">
              <a:spcBef>
                <a:spcPts val="1000"/>
              </a:spcBef>
              <a:buClr>
                <a:schemeClr val="accent1"/>
              </a:buClr>
              <a:buSzPct val="80000"/>
              <a:buFont typeface="+mj-lt"/>
              <a:buAutoNum type="arabicPeriod"/>
            </a:pPr>
            <a:r>
              <a:rPr lang="en-US" sz="2000" b="1" dirty="0">
                <a:latin typeface="+mj-lt"/>
                <a:ea typeface="+mj-ea"/>
                <a:cs typeface="+mj-cs"/>
              </a:rPr>
              <a:t>public static void main(String </a:t>
            </a:r>
            <a:r>
              <a:rPr lang="en-US" sz="2000" b="1" dirty="0" err="1">
                <a:latin typeface="+mj-lt"/>
                <a:ea typeface="+mj-ea"/>
                <a:cs typeface="+mj-cs"/>
              </a:rPr>
              <a:t>args</a:t>
            </a:r>
            <a:r>
              <a:rPr lang="en-US" sz="2000" b="1" dirty="0" smtClean="0">
                <a:latin typeface="+mj-lt"/>
                <a:ea typeface="+mj-ea"/>
                <a:cs typeface="+mj-cs"/>
              </a:rPr>
              <a:t>[ ]){</a:t>
            </a:r>
            <a:r>
              <a:rPr lang="en-US" sz="2000" b="1" dirty="0">
                <a:latin typeface="+mj-lt"/>
                <a:ea typeface="+mj-ea"/>
                <a:cs typeface="+mj-cs"/>
              </a:rPr>
              <a:t>  </a:t>
            </a:r>
          </a:p>
          <a:p>
            <a:pPr marL="457200" indent="-457200">
              <a:spcBef>
                <a:spcPts val="1000"/>
              </a:spcBef>
              <a:buClr>
                <a:schemeClr val="accent1"/>
              </a:buClr>
              <a:buSzPct val="80000"/>
              <a:buFont typeface="+mj-lt"/>
              <a:buAutoNum type="arabicPeriod"/>
            </a:pPr>
            <a:r>
              <a:rPr lang="en-US" sz="2000" b="1" dirty="0" smtClean="0">
                <a:latin typeface="+mj-lt"/>
                <a:ea typeface="+mj-ea"/>
                <a:cs typeface="+mj-cs"/>
              </a:rPr>
              <a:t>HBL</a:t>
            </a:r>
            <a:r>
              <a:rPr lang="en-US" sz="2000" b="1" dirty="0">
                <a:latin typeface="+mj-lt"/>
                <a:ea typeface="+mj-ea"/>
                <a:cs typeface="+mj-cs"/>
              </a:rPr>
              <a:t> </a:t>
            </a:r>
            <a:r>
              <a:rPr lang="en-US" sz="2000" b="1" dirty="0" smtClean="0">
                <a:latin typeface="+mj-lt"/>
                <a:ea typeface="+mj-ea"/>
                <a:cs typeface="+mj-cs"/>
              </a:rPr>
              <a:t>h=new</a:t>
            </a:r>
            <a:r>
              <a:rPr lang="en-US" sz="2000" b="1" dirty="0">
                <a:latin typeface="+mj-lt"/>
                <a:ea typeface="+mj-ea"/>
                <a:cs typeface="+mj-cs"/>
              </a:rPr>
              <a:t> </a:t>
            </a:r>
            <a:r>
              <a:rPr lang="en-US" sz="2000" b="1" dirty="0" smtClean="0">
                <a:latin typeface="+mj-lt"/>
                <a:ea typeface="+mj-ea"/>
                <a:cs typeface="+mj-cs"/>
              </a:rPr>
              <a:t>HBL();</a:t>
            </a:r>
            <a:r>
              <a:rPr lang="en-US" sz="2000" b="1" dirty="0">
                <a:latin typeface="+mj-lt"/>
                <a:ea typeface="+mj-ea"/>
                <a:cs typeface="+mj-cs"/>
              </a:rPr>
              <a:t>  </a:t>
            </a:r>
          </a:p>
          <a:p>
            <a:pPr marL="457200" indent="-457200">
              <a:spcBef>
                <a:spcPts val="1000"/>
              </a:spcBef>
              <a:buClr>
                <a:schemeClr val="accent1"/>
              </a:buClr>
              <a:buSzPct val="80000"/>
              <a:buFont typeface="+mj-lt"/>
              <a:buAutoNum type="arabicPeriod"/>
            </a:pPr>
            <a:r>
              <a:rPr lang="en-US" sz="2000" b="1" dirty="0" smtClean="0">
                <a:latin typeface="+mj-lt"/>
                <a:ea typeface="+mj-ea"/>
                <a:cs typeface="+mj-cs"/>
              </a:rPr>
              <a:t>UBL</a:t>
            </a:r>
            <a:r>
              <a:rPr lang="en-US" sz="2000" b="1" dirty="0">
                <a:latin typeface="+mj-lt"/>
                <a:ea typeface="+mj-ea"/>
                <a:cs typeface="+mj-cs"/>
              </a:rPr>
              <a:t> u</a:t>
            </a:r>
            <a:r>
              <a:rPr lang="en-US" sz="2000" b="1" dirty="0" smtClean="0">
                <a:latin typeface="+mj-lt"/>
                <a:ea typeface="+mj-ea"/>
                <a:cs typeface="+mj-cs"/>
              </a:rPr>
              <a:t>=new</a:t>
            </a:r>
            <a:r>
              <a:rPr lang="en-US" sz="2000" b="1" dirty="0">
                <a:latin typeface="+mj-lt"/>
                <a:ea typeface="+mj-ea"/>
                <a:cs typeface="+mj-cs"/>
              </a:rPr>
              <a:t> </a:t>
            </a:r>
            <a:r>
              <a:rPr lang="en-US" sz="2000" b="1" dirty="0" smtClean="0">
                <a:latin typeface="+mj-lt"/>
                <a:ea typeface="+mj-ea"/>
                <a:cs typeface="+mj-cs"/>
              </a:rPr>
              <a:t>UBL();</a:t>
            </a:r>
            <a:r>
              <a:rPr lang="en-US" sz="2000" b="1" dirty="0">
                <a:latin typeface="+mj-lt"/>
                <a:ea typeface="+mj-ea"/>
                <a:cs typeface="+mj-cs"/>
              </a:rPr>
              <a:t>  </a:t>
            </a:r>
          </a:p>
          <a:p>
            <a:pPr marL="457200" indent="-457200">
              <a:spcBef>
                <a:spcPts val="1000"/>
              </a:spcBef>
              <a:buClr>
                <a:schemeClr val="accent1"/>
              </a:buClr>
              <a:buSzPct val="80000"/>
              <a:buFont typeface="+mj-lt"/>
              <a:buAutoNum type="arabicPeriod"/>
            </a:pPr>
            <a:r>
              <a:rPr lang="en-US" sz="2000" b="1" dirty="0" smtClean="0">
                <a:latin typeface="+mj-lt"/>
                <a:ea typeface="+mj-ea"/>
                <a:cs typeface="+mj-cs"/>
              </a:rPr>
              <a:t>ABL</a:t>
            </a:r>
            <a:r>
              <a:rPr lang="en-US" sz="2000" b="1" dirty="0">
                <a:latin typeface="+mj-lt"/>
                <a:ea typeface="+mj-ea"/>
                <a:cs typeface="+mj-cs"/>
              </a:rPr>
              <a:t> a=new </a:t>
            </a:r>
            <a:r>
              <a:rPr lang="en-US" sz="2000" b="1" dirty="0" smtClean="0">
                <a:latin typeface="+mj-lt"/>
                <a:ea typeface="+mj-ea"/>
                <a:cs typeface="+mj-cs"/>
              </a:rPr>
              <a:t>ABL();</a:t>
            </a:r>
            <a:r>
              <a:rPr lang="en-US" sz="2000" b="1" dirty="0">
                <a:latin typeface="+mj-lt"/>
                <a:ea typeface="+mj-ea"/>
                <a:cs typeface="+mj-cs"/>
              </a:rPr>
              <a:t>  </a:t>
            </a:r>
          </a:p>
          <a:p>
            <a:pPr marL="457200" indent="-457200">
              <a:spcBef>
                <a:spcPts val="1000"/>
              </a:spcBef>
              <a:buClr>
                <a:schemeClr val="accent1"/>
              </a:buClr>
              <a:buSzPct val="80000"/>
              <a:buFont typeface="+mj-lt"/>
              <a:buAutoNum type="arabicPeriod"/>
            </a:pPr>
            <a:r>
              <a:rPr lang="en-US" sz="2000" b="1" dirty="0" err="1">
                <a:latin typeface="+mj-lt"/>
                <a:ea typeface="+mj-ea"/>
                <a:cs typeface="+mj-cs"/>
              </a:rPr>
              <a:t>System.out.println</a:t>
            </a:r>
            <a:r>
              <a:rPr lang="en-US" sz="2000" b="1" dirty="0" smtClean="0">
                <a:latin typeface="+mj-lt"/>
                <a:ea typeface="+mj-ea"/>
                <a:cs typeface="+mj-cs"/>
              </a:rPr>
              <a:t>(“HBL</a:t>
            </a:r>
            <a:r>
              <a:rPr lang="en-US" sz="2000" b="1" dirty="0">
                <a:latin typeface="+mj-lt"/>
                <a:ea typeface="+mj-ea"/>
                <a:cs typeface="+mj-cs"/>
              </a:rPr>
              <a:t> Rate of Interest: </a:t>
            </a:r>
            <a:r>
              <a:rPr lang="en-US" sz="2000" b="1" dirty="0" smtClean="0">
                <a:latin typeface="+mj-lt"/>
                <a:ea typeface="+mj-ea"/>
                <a:cs typeface="+mj-cs"/>
              </a:rPr>
              <a:t>"+</a:t>
            </a:r>
            <a:r>
              <a:rPr lang="en-US" sz="2000" b="1" dirty="0" err="1">
                <a:latin typeface="+mj-lt"/>
                <a:ea typeface="+mj-ea"/>
                <a:cs typeface="+mj-cs"/>
              </a:rPr>
              <a:t>h</a:t>
            </a:r>
            <a:r>
              <a:rPr lang="en-US" sz="2000" b="1" dirty="0" err="1" smtClean="0">
                <a:latin typeface="+mj-lt"/>
                <a:ea typeface="+mj-ea"/>
                <a:cs typeface="+mj-cs"/>
              </a:rPr>
              <a:t>.getRateOfInterest</a:t>
            </a:r>
            <a:r>
              <a:rPr lang="en-US" sz="2000" b="1" dirty="0" smtClean="0">
                <a:latin typeface="+mj-lt"/>
                <a:ea typeface="+mj-ea"/>
                <a:cs typeface="+mj-cs"/>
              </a:rPr>
              <a:t>( ));</a:t>
            </a:r>
            <a:r>
              <a:rPr lang="en-US" sz="2000" b="1" dirty="0">
                <a:latin typeface="+mj-lt"/>
                <a:ea typeface="+mj-ea"/>
                <a:cs typeface="+mj-cs"/>
              </a:rPr>
              <a:t>  </a:t>
            </a:r>
          </a:p>
          <a:p>
            <a:pPr marL="457200" indent="-457200">
              <a:spcBef>
                <a:spcPts val="1000"/>
              </a:spcBef>
              <a:buClr>
                <a:schemeClr val="accent1"/>
              </a:buClr>
              <a:buSzPct val="80000"/>
              <a:buFont typeface="+mj-lt"/>
              <a:buAutoNum type="arabicPeriod"/>
            </a:pPr>
            <a:r>
              <a:rPr lang="en-US" sz="2000" b="1" dirty="0" err="1">
                <a:latin typeface="+mj-lt"/>
                <a:ea typeface="+mj-ea"/>
                <a:cs typeface="+mj-cs"/>
              </a:rPr>
              <a:t>System.out.println</a:t>
            </a:r>
            <a:r>
              <a:rPr lang="en-US" sz="2000" b="1" dirty="0" smtClean="0">
                <a:latin typeface="+mj-lt"/>
                <a:ea typeface="+mj-ea"/>
                <a:cs typeface="+mj-cs"/>
              </a:rPr>
              <a:t>(“UBL</a:t>
            </a:r>
            <a:r>
              <a:rPr lang="en-US" sz="2000" b="1" dirty="0">
                <a:latin typeface="+mj-lt"/>
                <a:ea typeface="+mj-ea"/>
                <a:cs typeface="+mj-cs"/>
              </a:rPr>
              <a:t> Rate of Interest: </a:t>
            </a:r>
            <a:r>
              <a:rPr lang="en-US" sz="2000" b="1" dirty="0" smtClean="0">
                <a:latin typeface="+mj-lt"/>
                <a:ea typeface="+mj-ea"/>
                <a:cs typeface="+mj-cs"/>
              </a:rPr>
              <a:t>"+</a:t>
            </a:r>
            <a:r>
              <a:rPr lang="en-US" sz="2000" b="1" dirty="0" err="1">
                <a:latin typeface="+mj-lt"/>
                <a:ea typeface="+mj-ea"/>
                <a:cs typeface="+mj-cs"/>
              </a:rPr>
              <a:t>u</a:t>
            </a:r>
            <a:r>
              <a:rPr lang="en-US" sz="2000" b="1" dirty="0" err="1" smtClean="0">
                <a:latin typeface="+mj-lt"/>
                <a:ea typeface="+mj-ea"/>
                <a:cs typeface="+mj-cs"/>
              </a:rPr>
              <a:t>.getRateOfInterest</a:t>
            </a:r>
            <a:r>
              <a:rPr lang="en-US" sz="2000" b="1" dirty="0" smtClean="0">
                <a:latin typeface="+mj-lt"/>
                <a:ea typeface="+mj-ea"/>
                <a:cs typeface="+mj-cs"/>
              </a:rPr>
              <a:t>( ));</a:t>
            </a:r>
            <a:r>
              <a:rPr lang="en-US" sz="2000" b="1" dirty="0">
                <a:latin typeface="+mj-lt"/>
                <a:ea typeface="+mj-ea"/>
                <a:cs typeface="+mj-cs"/>
              </a:rPr>
              <a:t>  </a:t>
            </a:r>
          </a:p>
          <a:p>
            <a:pPr marL="457200" indent="-457200">
              <a:spcBef>
                <a:spcPts val="1000"/>
              </a:spcBef>
              <a:buClr>
                <a:schemeClr val="accent1"/>
              </a:buClr>
              <a:buSzPct val="80000"/>
              <a:buFont typeface="+mj-lt"/>
              <a:buAutoNum type="arabicPeriod"/>
            </a:pPr>
            <a:r>
              <a:rPr lang="en-US" sz="2000" b="1" dirty="0" err="1">
                <a:latin typeface="+mj-lt"/>
                <a:ea typeface="+mj-ea"/>
                <a:cs typeface="+mj-cs"/>
              </a:rPr>
              <a:t>System.out.println</a:t>
            </a:r>
            <a:r>
              <a:rPr lang="en-US" sz="2000" b="1" dirty="0" smtClean="0">
                <a:latin typeface="+mj-lt"/>
                <a:ea typeface="+mj-ea"/>
                <a:cs typeface="+mj-cs"/>
              </a:rPr>
              <a:t>(“ABL</a:t>
            </a:r>
            <a:r>
              <a:rPr lang="en-US" sz="2000" b="1" dirty="0">
                <a:latin typeface="+mj-lt"/>
                <a:ea typeface="+mj-ea"/>
                <a:cs typeface="+mj-cs"/>
              </a:rPr>
              <a:t> Rate of Interest: "+</a:t>
            </a:r>
            <a:r>
              <a:rPr lang="en-US" sz="2000" b="1" dirty="0" err="1">
                <a:latin typeface="+mj-lt"/>
                <a:ea typeface="+mj-ea"/>
                <a:cs typeface="+mj-cs"/>
              </a:rPr>
              <a:t>a.getRateOfInterest</a:t>
            </a:r>
            <a:r>
              <a:rPr lang="en-US" sz="2000" b="1" dirty="0">
                <a:latin typeface="+mj-lt"/>
                <a:ea typeface="+mj-ea"/>
                <a:cs typeface="+mj-cs"/>
              </a:rPr>
              <a:t>());</a:t>
            </a:r>
            <a:r>
              <a:rPr lang="en-US" sz="2000" dirty="0">
                <a:latin typeface="+mj-lt"/>
                <a:ea typeface="+mj-ea"/>
                <a:cs typeface="+mj-cs"/>
              </a:rPr>
              <a:t>  </a:t>
            </a:r>
          </a:p>
          <a:p>
            <a:pPr marL="457200" indent="-457200">
              <a:spcBef>
                <a:spcPts val="1000"/>
              </a:spcBef>
              <a:buClr>
                <a:schemeClr val="accent1"/>
              </a:buClr>
              <a:buSzPct val="80000"/>
              <a:buFont typeface="+mj-lt"/>
              <a:buAutoNum type="arabicPeriod"/>
            </a:pPr>
            <a:r>
              <a:rPr lang="en-US" sz="2000" dirty="0">
                <a:latin typeface="+mj-lt"/>
                <a:ea typeface="+mj-ea"/>
                <a:cs typeface="+mj-cs"/>
              </a:rPr>
              <a:t>}  </a:t>
            </a:r>
          </a:p>
          <a:p>
            <a:pPr marL="457200" indent="-457200">
              <a:spcBef>
                <a:spcPts val="1000"/>
              </a:spcBef>
              <a:buClr>
                <a:schemeClr val="accent1"/>
              </a:buClr>
              <a:buSzPct val="80000"/>
              <a:buFont typeface="+mj-lt"/>
              <a:buAutoNum type="arabicPeriod"/>
            </a:pPr>
            <a:r>
              <a:rPr lang="en-US" sz="2000" dirty="0">
                <a:latin typeface="+mj-lt"/>
                <a:ea typeface="+mj-ea"/>
                <a:cs typeface="+mj-cs"/>
              </a:rPr>
              <a:t>}  </a:t>
            </a:r>
          </a:p>
        </p:txBody>
      </p:sp>
    </p:spTree>
    <p:extLst>
      <p:ext uri="{BB962C8B-B14F-4D97-AF65-F5344CB8AC3E}">
        <p14:creationId xmlns:p14="http://schemas.microsoft.com/office/powerpoint/2010/main" val="2970096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 Overriding </a:t>
            </a:r>
            <a:endParaRPr lang="en-US" dirty="0"/>
          </a:p>
        </p:txBody>
      </p:sp>
      <p:sp>
        <p:nvSpPr>
          <p:cNvPr id="3" name="Content Placeholder 2"/>
          <p:cNvSpPr>
            <a:spLocks noGrp="1"/>
          </p:cNvSpPr>
          <p:nvPr>
            <p:ph idx="1"/>
          </p:nvPr>
        </p:nvSpPr>
        <p:spPr>
          <a:xfrm>
            <a:off x="646112" y="1391478"/>
            <a:ext cx="9403742" cy="4856921"/>
          </a:xfrm>
        </p:spPr>
        <p:txBody>
          <a:bodyPr>
            <a:normAutofit/>
          </a:bodyPr>
          <a:lstStyle/>
          <a:p>
            <a:pPr marL="0" indent="0">
              <a:buNone/>
            </a:pPr>
            <a:r>
              <a:rPr lang="en-GB" sz="2400" b="1" u="sng" dirty="0" smtClean="0"/>
              <a:t>Following methods cannot be overridden.</a:t>
            </a:r>
          </a:p>
          <a:p>
            <a:r>
              <a:rPr lang="en-GB" sz="2400" dirty="0" smtClean="0"/>
              <a:t>A Static method cannot be overridden. </a:t>
            </a:r>
            <a:r>
              <a:rPr lang="en-US" sz="2400" dirty="0" smtClean="0"/>
              <a:t>Because </a:t>
            </a:r>
            <a:r>
              <a:rPr lang="en-US" sz="2400" dirty="0"/>
              <a:t>static method is bound with class whereas instance method is bound with object. </a:t>
            </a:r>
            <a:endParaRPr lang="en-US" sz="2400" dirty="0" smtClean="0"/>
          </a:p>
          <a:p>
            <a:endParaRPr lang="en-GB" sz="2400" dirty="0" smtClean="0"/>
          </a:p>
          <a:p>
            <a:r>
              <a:rPr lang="en-GB" sz="2400" dirty="0" smtClean="0"/>
              <a:t>We cannot override the main Method. Because main method is static.</a:t>
            </a:r>
          </a:p>
          <a:p>
            <a:r>
              <a:rPr lang="en-GB" sz="2400" dirty="0" smtClean="0"/>
              <a:t> </a:t>
            </a:r>
            <a:endParaRPr lang="en-US" sz="2400" dirty="0"/>
          </a:p>
        </p:txBody>
      </p:sp>
      <p:sp>
        <p:nvSpPr>
          <p:cNvPr id="4" name="Slide Number Placeholder 3"/>
          <p:cNvSpPr>
            <a:spLocks noGrp="1"/>
          </p:cNvSpPr>
          <p:nvPr>
            <p:ph type="sldNum" sz="quarter" idx="12"/>
          </p:nvPr>
        </p:nvSpPr>
        <p:spPr/>
        <p:txBody>
          <a:bodyPr/>
          <a:lstStyle/>
          <a:p>
            <a:fld id="{D57F1E4F-1CFF-5643-939E-02111984F565}" type="slidenum">
              <a:rPr lang="en-US" smtClean="0"/>
              <a:t>17</a:t>
            </a:fld>
            <a:endParaRPr lang="en-US" dirty="0"/>
          </a:p>
        </p:txBody>
      </p:sp>
    </p:spTree>
    <p:extLst>
      <p:ext uri="{BB962C8B-B14F-4D97-AF65-F5344CB8AC3E}">
        <p14:creationId xmlns:p14="http://schemas.microsoft.com/office/powerpoint/2010/main" val="4127305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338" y="179763"/>
            <a:ext cx="9404723" cy="748285"/>
          </a:xfrm>
        </p:spPr>
        <p:txBody>
          <a:bodyPr/>
          <a:lstStyle/>
          <a:p>
            <a:r>
              <a:rPr lang="en-US" b="1" dirty="0"/>
              <a:t>super keyword in java</a:t>
            </a:r>
            <a:endParaRPr lang="en-US" dirty="0"/>
          </a:p>
        </p:txBody>
      </p:sp>
      <p:sp>
        <p:nvSpPr>
          <p:cNvPr id="3" name="Content Placeholder 2"/>
          <p:cNvSpPr>
            <a:spLocks noGrp="1"/>
          </p:cNvSpPr>
          <p:nvPr>
            <p:ph idx="1"/>
          </p:nvPr>
        </p:nvSpPr>
        <p:spPr>
          <a:xfrm>
            <a:off x="482338" y="928048"/>
            <a:ext cx="9567515" cy="5320351"/>
          </a:xfrm>
        </p:spPr>
        <p:txBody>
          <a:bodyPr/>
          <a:lstStyle/>
          <a:p>
            <a:r>
              <a:rPr lang="en-US" sz="2200" b="1" dirty="0"/>
              <a:t>The super keyword in java is a reference variable that is used to refer immediate parent class object.</a:t>
            </a:r>
          </a:p>
          <a:p>
            <a:r>
              <a:rPr lang="en-US" sz="2200" b="1" dirty="0"/>
              <a:t>Whenever you create the instance of subclass, an instance of parent class is created implicitly i.e. referred by super reference variable.</a:t>
            </a:r>
          </a:p>
          <a:p>
            <a:pPr marL="0" indent="0">
              <a:buNone/>
            </a:pPr>
            <a:r>
              <a:rPr lang="en-US" sz="2200" b="1" u="sng" dirty="0"/>
              <a:t>Usage of java super Keyword</a:t>
            </a:r>
          </a:p>
          <a:p>
            <a:pPr marL="457200" indent="-457200">
              <a:buFont typeface="+mj-lt"/>
              <a:buAutoNum type="arabicPeriod"/>
            </a:pPr>
            <a:r>
              <a:rPr lang="en-US" sz="2200" b="1" dirty="0"/>
              <a:t>super is used to refer immediate parent class instance variable.</a:t>
            </a:r>
          </a:p>
          <a:p>
            <a:pPr marL="457200" indent="-457200">
              <a:buFont typeface="+mj-lt"/>
              <a:buAutoNum type="arabicPeriod"/>
            </a:pPr>
            <a:r>
              <a:rPr lang="en-US" sz="2200" b="1" dirty="0"/>
              <a:t>super() is used to invoke immediate parent class constructor.</a:t>
            </a:r>
          </a:p>
          <a:p>
            <a:pPr marL="457200" indent="-457200">
              <a:buFont typeface="+mj-lt"/>
              <a:buAutoNum type="arabicPeriod"/>
            </a:pPr>
            <a:r>
              <a:rPr lang="en-US" sz="2200" b="1" dirty="0"/>
              <a:t>super is used to invoke immediate parent class method.</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18</a:t>
            </a:fld>
            <a:endParaRPr lang="en-US" dirty="0"/>
          </a:p>
        </p:txBody>
      </p:sp>
    </p:spTree>
    <p:extLst>
      <p:ext uri="{BB962C8B-B14F-4D97-AF65-F5344CB8AC3E}">
        <p14:creationId xmlns:p14="http://schemas.microsoft.com/office/powerpoint/2010/main" val="3656165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805069" y="234398"/>
            <a:ext cx="7848600" cy="1123950"/>
          </a:xfrm>
        </p:spPr>
        <p:txBody>
          <a:bodyPr/>
          <a:lstStyle/>
          <a:p>
            <a:pPr eaLnBrk="1" hangingPunct="1"/>
            <a:r>
              <a:rPr lang="en-AU" dirty="0" smtClean="0">
                <a:cs typeface="Times New Roman" pitchFamily="18" charset="0"/>
              </a:rPr>
              <a:t>Inheritance  </a:t>
            </a:r>
          </a:p>
        </p:txBody>
      </p:sp>
      <p:sp>
        <p:nvSpPr>
          <p:cNvPr id="21507" name="Rectangle 3"/>
          <p:cNvSpPr>
            <a:spLocks noGrp="1" noChangeArrowheads="1"/>
          </p:cNvSpPr>
          <p:nvPr>
            <p:ph idx="1"/>
          </p:nvPr>
        </p:nvSpPr>
        <p:spPr>
          <a:xfrm>
            <a:off x="805069" y="1205948"/>
            <a:ext cx="10406270" cy="5035826"/>
          </a:xfrm>
        </p:spPr>
        <p:txBody>
          <a:bodyPr>
            <a:noAutofit/>
          </a:bodyPr>
          <a:lstStyle/>
          <a:p>
            <a:pPr eaLnBrk="1" hangingPunct="1">
              <a:spcBef>
                <a:spcPct val="50000"/>
              </a:spcBef>
              <a:buFont typeface="Wingdings" pitchFamily="2" charset="2"/>
              <a:buChar char="Ø"/>
            </a:pPr>
            <a:r>
              <a:rPr lang="en-US" sz="2400" b="1" dirty="0">
                <a:cs typeface="Arial" charset="0"/>
              </a:rPr>
              <a:t>A data member in a derived class can be defined with the same name as data member in the base class.</a:t>
            </a:r>
          </a:p>
          <a:p>
            <a:pPr eaLnBrk="1" hangingPunct="1">
              <a:spcBef>
                <a:spcPct val="50000"/>
              </a:spcBef>
              <a:buFont typeface="Wingdings" pitchFamily="2" charset="2"/>
              <a:buChar char="Ø"/>
            </a:pPr>
            <a:r>
              <a:rPr lang="en-US" sz="2400" b="1" dirty="0">
                <a:cs typeface="Arial" charset="0"/>
              </a:rPr>
              <a:t>The data member of the base class is still inherited but is hidden by the derived class member with the same name</a:t>
            </a:r>
          </a:p>
          <a:p>
            <a:pPr eaLnBrk="1" hangingPunct="1">
              <a:spcBef>
                <a:spcPct val="50000"/>
              </a:spcBef>
              <a:buFont typeface="Wingdings" pitchFamily="2" charset="2"/>
              <a:buChar char="Ø"/>
            </a:pPr>
            <a:endParaRPr lang="en-US" sz="2400" b="1" dirty="0">
              <a:cs typeface="Arial" charset="0"/>
            </a:endParaRPr>
          </a:p>
          <a:p>
            <a:pPr eaLnBrk="1" hangingPunct="1">
              <a:spcBef>
                <a:spcPct val="50000"/>
              </a:spcBef>
              <a:buFont typeface="Wingdings" pitchFamily="2" charset="2"/>
              <a:buChar char="Ø"/>
            </a:pPr>
            <a:r>
              <a:rPr lang="en-US" sz="2400" b="1" dirty="0">
                <a:cs typeface="Arial" charset="0"/>
              </a:rPr>
              <a:t>Any use of the derived member name will always refer to the member defined in derived class</a:t>
            </a:r>
          </a:p>
          <a:p>
            <a:pPr eaLnBrk="1" hangingPunct="1">
              <a:spcBef>
                <a:spcPct val="50000"/>
              </a:spcBef>
              <a:buFont typeface="Wingdings" pitchFamily="2" charset="2"/>
              <a:buChar char="Ø"/>
            </a:pPr>
            <a:r>
              <a:rPr lang="en-US" sz="2400" b="1" dirty="0">
                <a:cs typeface="Arial" charset="0"/>
              </a:rPr>
              <a:t>To refer to the inherited base class member, you must qualify it with the </a:t>
            </a:r>
            <a:r>
              <a:rPr lang="en-US" sz="2400" b="1" dirty="0">
                <a:solidFill>
                  <a:srgbClr val="FFC000"/>
                </a:solidFill>
                <a:cs typeface="Arial" charset="0"/>
              </a:rPr>
              <a:t>keyword super</a:t>
            </a:r>
          </a:p>
          <a:p>
            <a:pPr eaLnBrk="1" hangingPunct="1">
              <a:spcBef>
                <a:spcPct val="50000"/>
              </a:spcBef>
              <a:buFont typeface="Wingdings" pitchFamily="2" charset="2"/>
              <a:buChar char="Ø"/>
            </a:pPr>
            <a:r>
              <a:rPr lang="en-US" sz="2400" b="1" dirty="0">
                <a:cs typeface="Arial" charset="0"/>
              </a:rPr>
              <a:t>Note that you cannot use </a:t>
            </a:r>
            <a:r>
              <a:rPr lang="en-US" sz="2400" b="1" dirty="0" err="1">
                <a:solidFill>
                  <a:srgbClr val="FFC000"/>
                </a:solidFill>
                <a:cs typeface="Arial" charset="0"/>
              </a:rPr>
              <a:t>super.super.something</a:t>
            </a:r>
            <a:endParaRPr lang="en-US" sz="2400" b="1" dirty="0">
              <a:solidFill>
                <a:srgbClr val="FFC000"/>
              </a:solidFill>
              <a:cs typeface="Arial" charset="0"/>
            </a:endParaRPr>
          </a:p>
        </p:txBody>
      </p:sp>
      <p:sp>
        <p:nvSpPr>
          <p:cNvPr id="2" name="Slide Number Placeholder 1"/>
          <p:cNvSpPr>
            <a:spLocks noGrp="1"/>
          </p:cNvSpPr>
          <p:nvPr>
            <p:ph type="sldNum" sz="quarter" idx="12"/>
          </p:nvPr>
        </p:nvSpPr>
        <p:spPr/>
        <p:txBody>
          <a:bodyPr/>
          <a:lstStyle/>
          <a:p>
            <a:fld id="{D57F1E4F-1CFF-5643-939E-02111984F565}" type="slidenum">
              <a:rPr lang="en-US" smtClean="0"/>
              <a:t>19</a:t>
            </a:fld>
            <a:endParaRPr lang="en-US" dirty="0"/>
          </a:p>
        </p:txBody>
      </p:sp>
    </p:spTree>
    <p:extLst>
      <p:ext uri="{BB962C8B-B14F-4D97-AF65-F5344CB8AC3E}">
        <p14:creationId xmlns:p14="http://schemas.microsoft.com/office/powerpoint/2010/main" val="1432019343"/>
      </p:ext>
    </p:extLst>
  </p:cSld>
  <p:clrMapOvr>
    <a:masterClrMapping/>
  </p:clrMapOvr>
  <p:transition>
    <p:cover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41445" y="0"/>
            <a:ext cx="9414723" cy="1123950"/>
          </a:xfrm>
        </p:spPr>
        <p:txBody>
          <a:bodyPr/>
          <a:lstStyle/>
          <a:p>
            <a:pPr eaLnBrk="1" hangingPunct="1"/>
            <a:r>
              <a:rPr lang="en-AU" dirty="0" smtClean="0">
                <a:cs typeface="Times New Roman" pitchFamily="18" charset="0"/>
              </a:rPr>
              <a:t>Inheriting Methods  </a:t>
            </a:r>
          </a:p>
        </p:txBody>
      </p:sp>
      <p:sp>
        <p:nvSpPr>
          <p:cNvPr id="22531" name="Rectangle 3"/>
          <p:cNvSpPr>
            <a:spLocks noGrp="1" noChangeArrowheads="1"/>
          </p:cNvSpPr>
          <p:nvPr>
            <p:ph idx="1"/>
          </p:nvPr>
        </p:nvSpPr>
        <p:spPr>
          <a:xfrm>
            <a:off x="641445" y="805218"/>
            <a:ext cx="11000095" cy="6052782"/>
          </a:xfrm>
        </p:spPr>
        <p:txBody>
          <a:bodyPr>
            <a:noAutofit/>
          </a:bodyPr>
          <a:lstStyle/>
          <a:p>
            <a:pPr algn="just" eaLnBrk="1" hangingPunct="1">
              <a:lnSpc>
                <a:spcPct val="90000"/>
              </a:lnSpc>
              <a:spcBef>
                <a:spcPct val="50000"/>
              </a:spcBef>
              <a:buFont typeface="Wingdings" pitchFamily="2" charset="2"/>
              <a:buChar char="Ø"/>
            </a:pPr>
            <a:r>
              <a:rPr lang="en-US" sz="2200" b="1" dirty="0">
                <a:cs typeface="Arial" charset="0"/>
              </a:rPr>
              <a:t>Methods in a base class excluding constructors are inherited in a derived class in the same way as the data members of the base class</a:t>
            </a:r>
          </a:p>
          <a:p>
            <a:pPr algn="just" eaLnBrk="1" hangingPunct="1">
              <a:lnSpc>
                <a:spcPct val="90000"/>
              </a:lnSpc>
              <a:spcBef>
                <a:spcPct val="50000"/>
              </a:spcBef>
              <a:buFont typeface="Wingdings" pitchFamily="2" charset="2"/>
              <a:buChar char="Ø"/>
            </a:pPr>
            <a:endParaRPr lang="en-US" sz="2200" b="1" dirty="0">
              <a:cs typeface="Arial" charset="0"/>
            </a:endParaRPr>
          </a:p>
          <a:p>
            <a:pPr algn="just" eaLnBrk="1" hangingPunct="1">
              <a:lnSpc>
                <a:spcPct val="90000"/>
              </a:lnSpc>
              <a:spcBef>
                <a:spcPct val="50000"/>
              </a:spcBef>
              <a:buFont typeface="Wingdings" pitchFamily="2" charset="2"/>
              <a:buChar char="Ø"/>
            </a:pPr>
            <a:r>
              <a:rPr lang="en-US" sz="2200" b="1" dirty="0">
                <a:cs typeface="Arial" charset="0"/>
              </a:rPr>
              <a:t>Methods declared as private in a base class are not inherited</a:t>
            </a:r>
          </a:p>
          <a:p>
            <a:pPr algn="just" eaLnBrk="1" hangingPunct="1">
              <a:lnSpc>
                <a:spcPct val="90000"/>
              </a:lnSpc>
              <a:spcBef>
                <a:spcPct val="50000"/>
              </a:spcBef>
              <a:buFont typeface="Wingdings" pitchFamily="2" charset="2"/>
              <a:buChar char="Ø"/>
            </a:pPr>
            <a:endParaRPr lang="en-US" sz="2200" b="1" dirty="0">
              <a:solidFill>
                <a:srgbClr val="FF0000"/>
              </a:solidFill>
              <a:cs typeface="Arial" charset="0"/>
            </a:endParaRPr>
          </a:p>
          <a:p>
            <a:pPr algn="just" eaLnBrk="1" hangingPunct="1">
              <a:lnSpc>
                <a:spcPct val="90000"/>
              </a:lnSpc>
              <a:spcBef>
                <a:spcPct val="50000"/>
              </a:spcBef>
              <a:buFont typeface="Wingdings" pitchFamily="2" charset="2"/>
              <a:buChar char="Ø"/>
            </a:pPr>
            <a:r>
              <a:rPr lang="en-US" sz="2200" b="1" dirty="0">
                <a:solidFill>
                  <a:srgbClr val="FFC000"/>
                </a:solidFill>
                <a:cs typeface="Arial" charset="0"/>
              </a:rPr>
              <a:t>Note: </a:t>
            </a:r>
            <a:r>
              <a:rPr lang="en-US" sz="2200" b="1" dirty="0">
                <a:cs typeface="Arial" charset="0"/>
              </a:rPr>
              <a:t>Constructors in the base class are never inherited regardless of their attributes</a:t>
            </a:r>
          </a:p>
          <a:p>
            <a:pPr algn="just" eaLnBrk="1" hangingPunct="1">
              <a:lnSpc>
                <a:spcPct val="90000"/>
              </a:lnSpc>
              <a:spcBef>
                <a:spcPct val="50000"/>
              </a:spcBef>
              <a:buFont typeface="Wingdings" pitchFamily="2" charset="2"/>
              <a:buChar char="Ø"/>
            </a:pPr>
            <a:endParaRPr lang="en-US" sz="2200" b="1" dirty="0">
              <a:cs typeface="Arial" charset="0"/>
            </a:endParaRPr>
          </a:p>
          <a:p>
            <a:pPr algn="just" eaLnBrk="1" hangingPunct="1">
              <a:lnSpc>
                <a:spcPct val="90000"/>
              </a:lnSpc>
              <a:spcBef>
                <a:spcPct val="50000"/>
              </a:spcBef>
              <a:buFont typeface="Wingdings" pitchFamily="2" charset="2"/>
              <a:buChar char="Ø"/>
            </a:pPr>
            <a:r>
              <a:rPr lang="en-US" sz="2200" b="1" dirty="0">
                <a:cs typeface="Arial" charset="0"/>
              </a:rPr>
              <a:t>Though the base class constructors are not inherited in your derived class, you can still call them or if you don’t call a base class constructor from your derived class constructor, the compiler will try to do it for you</a:t>
            </a:r>
          </a:p>
          <a:p>
            <a:pPr algn="just" eaLnBrk="1" hangingPunct="1">
              <a:lnSpc>
                <a:spcPct val="90000"/>
              </a:lnSpc>
              <a:spcBef>
                <a:spcPct val="50000"/>
              </a:spcBef>
              <a:buFont typeface="Wingdings" pitchFamily="2" charset="2"/>
              <a:buChar char="Ø"/>
            </a:pPr>
            <a:endParaRPr lang="en-US" sz="2200" b="1" dirty="0">
              <a:cs typeface="Arial" charset="0"/>
            </a:endParaRPr>
          </a:p>
          <a:p>
            <a:pPr algn="just" eaLnBrk="1" hangingPunct="1">
              <a:lnSpc>
                <a:spcPct val="90000"/>
              </a:lnSpc>
              <a:spcBef>
                <a:spcPct val="50000"/>
              </a:spcBef>
              <a:buFont typeface="Wingdings" pitchFamily="2" charset="2"/>
              <a:buChar char="Ø"/>
            </a:pPr>
            <a:r>
              <a:rPr lang="en-US" sz="2200" b="1" dirty="0">
                <a:cs typeface="Arial" charset="0"/>
              </a:rPr>
              <a:t>The super class constructor is called in a subclass using</a:t>
            </a:r>
            <a:r>
              <a:rPr lang="en-US" sz="2200" b="1" dirty="0">
                <a:solidFill>
                  <a:srgbClr val="FF0000"/>
                </a:solidFill>
                <a:cs typeface="Arial" charset="0"/>
              </a:rPr>
              <a:t> </a:t>
            </a:r>
            <a:r>
              <a:rPr lang="en-US" sz="2200" b="1" dirty="0">
                <a:solidFill>
                  <a:srgbClr val="FFC000"/>
                </a:solidFill>
                <a:cs typeface="Arial" charset="0"/>
              </a:rPr>
              <a:t>super ( );</a:t>
            </a:r>
          </a:p>
          <a:p>
            <a:pPr algn="just" eaLnBrk="1" hangingPunct="1">
              <a:lnSpc>
                <a:spcPct val="90000"/>
              </a:lnSpc>
              <a:spcBef>
                <a:spcPct val="50000"/>
              </a:spcBef>
              <a:buFont typeface="Wingdings" pitchFamily="2" charset="2"/>
              <a:buNone/>
            </a:pPr>
            <a:endParaRPr lang="en-US" sz="2200" b="1" dirty="0">
              <a:cs typeface="Arial" charset="0"/>
            </a:endParaRPr>
          </a:p>
        </p:txBody>
      </p:sp>
    </p:spTree>
    <p:extLst>
      <p:ext uri="{BB962C8B-B14F-4D97-AF65-F5344CB8AC3E}">
        <p14:creationId xmlns:p14="http://schemas.microsoft.com/office/powerpoint/2010/main" val="2218573867"/>
      </p:ext>
    </p:extLst>
  </p:cSld>
  <p:clrMapOvr>
    <a:masterClrMapping/>
  </p:clrMapOvr>
  <p:transition>
    <p:cover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282" y="155304"/>
            <a:ext cx="9404723" cy="1048536"/>
          </a:xfrm>
        </p:spPr>
        <p:txBody>
          <a:bodyPr>
            <a:normAutofit fontScale="90000"/>
          </a:bodyPr>
          <a:lstStyle/>
          <a:p>
            <a:pPr algn="ctr"/>
            <a:r>
              <a:rPr lang="en-GB" sz="2800" dirty="0" smtClean="0">
                <a:solidFill>
                  <a:srgbClr val="FFC000"/>
                </a:solidFill>
              </a:rPr>
              <a:t>1. </a:t>
            </a:r>
            <a:r>
              <a:rPr lang="en-US" sz="3200" b="1" dirty="0">
                <a:solidFill>
                  <a:srgbClr val="FFC000"/>
                </a:solidFill>
              </a:rPr>
              <a:t>super is used to refer immediate parent class instance variable.</a:t>
            </a:r>
            <a:r>
              <a:rPr lang="en-US" sz="3200" b="1" dirty="0"/>
              <a:t/>
            </a:r>
            <a:br>
              <a:rPr lang="en-US" sz="3200" b="1" dirty="0"/>
            </a:br>
            <a:endParaRPr lang="en-US" sz="2800" dirty="0"/>
          </a:p>
        </p:txBody>
      </p:sp>
      <p:sp>
        <p:nvSpPr>
          <p:cNvPr id="3" name="Content Placeholder 2"/>
          <p:cNvSpPr>
            <a:spLocks noGrp="1"/>
          </p:cNvSpPr>
          <p:nvPr>
            <p:ph idx="1"/>
          </p:nvPr>
        </p:nvSpPr>
        <p:spPr>
          <a:xfrm>
            <a:off x="404014" y="1364974"/>
            <a:ext cx="5373935" cy="4883425"/>
          </a:xfrm>
          <a:ln w="28575">
            <a:solidFill>
              <a:schemeClr val="tx1"/>
            </a:solidFill>
          </a:ln>
        </p:spPr>
        <p:txBody>
          <a:bodyPr>
            <a:normAutofit fontScale="85000" lnSpcReduction="10000"/>
          </a:bodyPr>
          <a:lstStyle/>
          <a:p>
            <a:pPr marL="457200" indent="-457200">
              <a:buFont typeface="+mj-lt"/>
              <a:buAutoNum type="arabicPeriod"/>
            </a:pPr>
            <a:r>
              <a:rPr lang="en-US" b="1" dirty="0"/>
              <a:t>class Vehicle{  </a:t>
            </a:r>
          </a:p>
          <a:p>
            <a:pPr marL="457200" indent="-457200">
              <a:buFont typeface="+mj-lt"/>
              <a:buAutoNum type="arabicPeriod"/>
            </a:pPr>
            <a:r>
              <a:rPr lang="en-US" b="1" dirty="0"/>
              <a:t>  </a:t>
            </a:r>
            <a:r>
              <a:rPr lang="en-US" b="1" dirty="0" err="1"/>
              <a:t>int</a:t>
            </a:r>
            <a:r>
              <a:rPr lang="en-US" b="1" dirty="0"/>
              <a:t> speed=50;  </a:t>
            </a:r>
          </a:p>
          <a:p>
            <a:pPr marL="457200" indent="-457200">
              <a:buFont typeface="+mj-lt"/>
              <a:buAutoNum type="arabicPeriod"/>
            </a:pPr>
            <a:r>
              <a:rPr lang="en-US" b="1" dirty="0"/>
              <a:t>}  </a:t>
            </a:r>
          </a:p>
          <a:p>
            <a:pPr marL="457200" indent="-457200">
              <a:buFont typeface="+mj-lt"/>
              <a:buAutoNum type="arabicPeriod"/>
            </a:pPr>
            <a:r>
              <a:rPr lang="en-US" b="1" dirty="0"/>
              <a:t> </a:t>
            </a:r>
            <a:r>
              <a:rPr lang="en-US" b="1" dirty="0" smtClean="0"/>
              <a:t>class</a:t>
            </a:r>
            <a:r>
              <a:rPr lang="en-US" b="1" dirty="0"/>
              <a:t> Bike4 extends Vehicle{  </a:t>
            </a:r>
          </a:p>
          <a:p>
            <a:pPr marL="457200" indent="-457200">
              <a:buFont typeface="+mj-lt"/>
              <a:buAutoNum type="arabicPeriod"/>
            </a:pPr>
            <a:r>
              <a:rPr lang="en-US" b="1" dirty="0"/>
              <a:t>  </a:t>
            </a:r>
            <a:r>
              <a:rPr lang="en-US" b="1" dirty="0" smtClean="0"/>
              <a:t> </a:t>
            </a:r>
            <a:r>
              <a:rPr lang="en-US" b="1" dirty="0" err="1" smtClean="0"/>
              <a:t>int</a:t>
            </a:r>
            <a:r>
              <a:rPr lang="en-US" b="1" dirty="0"/>
              <a:t> speed=100;  </a:t>
            </a:r>
          </a:p>
          <a:p>
            <a:pPr marL="457200" indent="-457200">
              <a:buFont typeface="+mj-lt"/>
              <a:buAutoNum type="arabicPeriod"/>
            </a:pPr>
            <a:r>
              <a:rPr lang="en-US" b="1" dirty="0"/>
              <a:t>  </a:t>
            </a:r>
            <a:r>
              <a:rPr lang="en-US" b="1" dirty="0" smtClean="0"/>
              <a:t> void</a:t>
            </a:r>
            <a:r>
              <a:rPr lang="en-US" b="1" dirty="0"/>
              <a:t> display</a:t>
            </a:r>
            <a:r>
              <a:rPr lang="en-US" b="1" dirty="0" smtClean="0"/>
              <a:t>( ){</a:t>
            </a:r>
            <a:r>
              <a:rPr lang="en-US" b="1" dirty="0"/>
              <a:t>  </a:t>
            </a:r>
          </a:p>
          <a:p>
            <a:pPr marL="457200" indent="-457200">
              <a:buFont typeface="+mj-lt"/>
              <a:buAutoNum type="arabicPeriod"/>
            </a:pPr>
            <a:r>
              <a:rPr lang="en-US" b="1" dirty="0"/>
              <a:t>   </a:t>
            </a:r>
            <a:r>
              <a:rPr lang="en-US" b="1" dirty="0" smtClean="0"/>
              <a:t>     </a:t>
            </a:r>
            <a:r>
              <a:rPr lang="en-US" b="1" dirty="0" err="1" smtClean="0"/>
              <a:t>System.out.println</a:t>
            </a:r>
            <a:r>
              <a:rPr lang="en-US" b="1" dirty="0" smtClean="0"/>
              <a:t>(</a:t>
            </a:r>
            <a:r>
              <a:rPr lang="en-US" b="1" dirty="0" err="1" smtClean="0"/>
              <a:t>super.speed</a:t>
            </a:r>
            <a:r>
              <a:rPr lang="en-US" b="1" dirty="0" smtClean="0"/>
              <a:t>);</a:t>
            </a:r>
            <a:r>
              <a:rPr lang="en-US" b="1" dirty="0"/>
              <a:t>  </a:t>
            </a:r>
          </a:p>
          <a:p>
            <a:pPr marL="457200" indent="-457200">
              <a:buFont typeface="+mj-lt"/>
              <a:buAutoNum type="arabicPeriod"/>
            </a:pPr>
            <a:r>
              <a:rPr lang="en-US" b="1" dirty="0"/>
              <a:t>  </a:t>
            </a:r>
            <a:r>
              <a:rPr lang="en-US" b="1" dirty="0" smtClean="0"/>
              <a:t> }</a:t>
            </a:r>
            <a:r>
              <a:rPr lang="en-US" b="1" dirty="0"/>
              <a:t>  </a:t>
            </a:r>
          </a:p>
          <a:p>
            <a:pPr marL="457200" indent="-457200">
              <a:buFont typeface="+mj-lt"/>
              <a:buAutoNum type="arabicPeriod"/>
            </a:pPr>
            <a:r>
              <a:rPr lang="en-US" b="1" dirty="0"/>
              <a:t>  </a:t>
            </a:r>
            <a:r>
              <a:rPr lang="en-US" b="1" dirty="0" smtClean="0"/>
              <a:t> public</a:t>
            </a:r>
            <a:r>
              <a:rPr lang="en-US" b="1" dirty="0"/>
              <a:t> static void main(String </a:t>
            </a:r>
            <a:r>
              <a:rPr lang="en-US" b="1" dirty="0" err="1"/>
              <a:t>args</a:t>
            </a:r>
            <a:r>
              <a:rPr lang="en-US" b="1" dirty="0" smtClean="0"/>
              <a:t>[ ]){</a:t>
            </a:r>
            <a:r>
              <a:rPr lang="en-US" b="1" dirty="0"/>
              <a:t>  </a:t>
            </a:r>
          </a:p>
          <a:p>
            <a:pPr marL="457200" indent="-457200">
              <a:buFont typeface="+mj-lt"/>
              <a:buAutoNum type="arabicPeriod"/>
            </a:pPr>
            <a:r>
              <a:rPr lang="en-US" b="1" dirty="0"/>
              <a:t>  </a:t>
            </a:r>
            <a:r>
              <a:rPr lang="en-US" b="1" dirty="0" smtClean="0"/>
              <a:t>   </a:t>
            </a:r>
            <a:r>
              <a:rPr lang="en-US" b="1" dirty="0"/>
              <a:t> Bike4 b=new Bike4();  </a:t>
            </a:r>
          </a:p>
          <a:p>
            <a:pPr marL="457200" indent="-457200">
              <a:buFont typeface="+mj-lt"/>
              <a:buAutoNum type="arabicPeriod"/>
            </a:pPr>
            <a:r>
              <a:rPr lang="en-US" b="1" dirty="0"/>
              <a:t> </a:t>
            </a:r>
            <a:r>
              <a:rPr lang="en-US" b="1" dirty="0" smtClean="0"/>
              <a:t>   </a:t>
            </a:r>
            <a:r>
              <a:rPr lang="en-US" b="1" dirty="0"/>
              <a:t>  </a:t>
            </a:r>
            <a:r>
              <a:rPr lang="en-US" b="1" dirty="0" err="1"/>
              <a:t>b.display</a:t>
            </a:r>
            <a:r>
              <a:rPr lang="en-US" b="1" dirty="0"/>
              <a:t>();  </a:t>
            </a:r>
          </a:p>
          <a:p>
            <a:pPr marL="457200" indent="-457200">
              <a:buFont typeface="+mj-lt"/>
              <a:buAutoNum type="arabicPeriod"/>
            </a:pPr>
            <a:r>
              <a:rPr lang="en-US" b="1" dirty="0"/>
              <a:t>  </a:t>
            </a:r>
            <a:r>
              <a:rPr lang="en-US" b="1" dirty="0" smtClean="0"/>
              <a:t>}</a:t>
            </a:r>
            <a:r>
              <a:rPr lang="en-US" b="1" dirty="0"/>
              <a:t>  </a:t>
            </a:r>
          </a:p>
          <a:p>
            <a:pPr marL="457200" indent="-457200">
              <a:buFont typeface="+mj-lt"/>
              <a:buAutoNum type="arabicPeriod"/>
            </a:pPr>
            <a:r>
              <a:rPr lang="en-US" b="1" dirty="0"/>
              <a:t>}  </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21</a:t>
            </a:fld>
            <a:endParaRPr lang="en-US" dirty="0"/>
          </a:p>
        </p:txBody>
      </p:sp>
      <p:sp>
        <p:nvSpPr>
          <p:cNvPr id="5" name="TextBox 4"/>
          <p:cNvSpPr txBox="1"/>
          <p:nvPr/>
        </p:nvSpPr>
        <p:spPr>
          <a:xfrm>
            <a:off x="5989985" y="1364974"/>
            <a:ext cx="5526154" cy="3139321"/>
          </a:xfrm>
          <a:prstGeom prst="rect">
            <a:avLst/>
          </a:prstGeom>
          <a:noFill/>
          <a:ln w="28575">
            <a:solidFill>
              <a:schemeClr val="tx1"/>
            </a:solidFill>
          </a:ln>
        </p:spPr>
        <p:txBody>
          <a:bodyPr wrap="square" rtlCol="0">
            <a:spAutoFit/>
          </a:bodyPr>
          <a:lstStyle/>
          <a:p>
            <a:pPr marL="285750" indent="-285750">
              <a:buFont typeface="Arial" panose="020B0604020202020204" pitchFamily="34" charset="0"/>
              <a:buChar char="•"/>
            </a:pPr>
            <a:r>
              <a:rPr lang="en-US" b="1" dirty="0">
                <a:solidFill>
                  <a:srgbClr val="FFC000"/>
                </a:solidFill>
              </a:rPr>
              <a:t>In the above example Vehicle and Bike both </a:t>
            </a:r>
            <a:r>
              <a:rPr lang="en-US" b="1" dirty="0" smtClean="0">
                <a:solidFill>
                  <a:srgbClr val="FFC000"/>
                </a:solidFill>
              </a:rPr>
              <a:t>classes </a:t>
            </a:r>
            <a:r>
              <a:rPr lang="en-US" b="1" dirty="0">
                <a:solidFill>
                  <a:srgbClr val="FFC000"/>
                </a:solidFill>
              </a:rPr>
              <a:t>have a common property speed</a:t>
            </a:r>
            <a:r>
              <a:rPr lang="en-US" b="1" dirty="0" smtClean="0">
                <a:solidFill>
                  <a:srgbClr val="FFC000"/>
                </a:solidFill>
              </a:rPr>
              <a:t>.</a:t>
            </a:r>
          </a:p>
          <a:p>
            <a:pPr marL="285750" indent="-285750">
              <a:buFont typeface="Arial" panose="020B0604020202020204" pitchFamily="34" charset="0"/>
              <a:buChar char="•"/>
            </a:pPr>
            <a:endParaRPr lang="en-US" b="1" dirty="0" smtClean="0">
              <a:solidFill>
                <a:srgbClr val="FFC000"/>
              </a:solidFill>
            </a:endParaRPr>
          </a:p>
          <a:p>
            <a:pPr marL="285750" indent="-285750">
              <a:buFont typeface="Arial" panose="020B0604020202020204" pitchFamily="34" charset="0"/>
              <a:buChar char="•"/>
            </a:pPr>
            <a:r>
              <a:rPr lang="en-US" b="1" dirty="0" smtClean="0">
                <a:solidFill>
                  <a:srgbClr val="FFC000"/>
                </a:solidFill>
              </a:rPr>
              <a:t>Instance </a:t>
            </a:r>
            <a:r>
              <a:rPr lang="en-US" b="1" dirty="0">
                <a:solidFill>
                  <a:srgbClr val="FFC000"/>
                </a:solidFill>
              </a:rPr>
              <a:t>variable of current class is </a:t>
            </a:r>
            <a:r>
              <a:rPr lang="en-US" b="1" dirty="0" err="1">
                <a:solidFill>
                  <a:srgbClr val="FFC000"/>
                </a:solidFill>
              </a:rPr>
              <a:t>refered</a:t>
            </a:r>
            <a:r>
              <a:rPr lang="en-US" b="1" dirty="0">
                <a:solidFill>
                  <a:srgbClr val="FFC000"/>
                </a:solidFill>
              </a:rPr>
              <a:t> by instance </a:t>
            </a:r>
            <a:r>
              <a:rPr lang="en-US" b="1" dirty="0" err="1" smtClean="0">
                <a:solidFill>
                  <a:srgbClr val="FFC000"/>
                </a:solidFill>
              </a:rPr>
              <a:t>bydefault</a:t>
            </a:r>
            <a:r>
              <a:rPr lang="en-US" b="1" dirty="0" smtClean="0">
                <a:solidFill>
                  <a:srgbClr val="FFC000"/>
                </a:solidFill>
              </a:rPr>
              <a:t>.</a:t>
            </a:r>
          </a:p>
          <a:p>
            <a:pPr marL="285750" indent="-285750">
              <a:buFont typeface="Arial" panose="020B0604020202020204" pitchFamily="34" charset="0"/>
              <a:buChar char="•"/>
            </a:pPr>
            <a:endParaRPr lang="en-US" b="1" dirty="0" smtClean="0">
              <a:solidFill>
                <a:srgbClr val="FFC000"/>
              </a:solidFill>
            </a:endParaRPr>
          </a:p>
          <a:p>
            <a:pPr marL="285750" indent="-285750">
              <a:buFont typeface="Arial" panose="020B0604020202020204" pitchFamily="34" charset="0"/>
              <a:buChar char="•"/>
            </a:pPr>
            <a:r>
              <a:rPr lang="en-US" b="1" dirty="0" smtClean="0">
                <a:solidFill>
                  <a:srgbClr val="FFC000"/>
                </a:solidFill>
              </a:rPr>
              <a:t>But </a:t>
            </a:r>
            <a:r>
              <a:rPr lang="en-US" b="1" dirty="0">
                <a:solidFill>
                  <a:srgbClr val="FFC000"/>
                </a:solidFill>
              </a:rPr>
              <a:t>to refer parent class instance </a:t>
            </a:r>
            <a:r>
              <a:rPr lang="en-US" b="1" dirty="0" smtClean="0">
                <a:solidFill>
                  <a:srgbClr val="FFC000"/>
                </a:solidFill>
              </a:rPr>
              <a:t>variable inside the derived class, we use </a:t>
            </a:r>
            <a:r>
              <a:rPr lang="en-US" b="1" dirty="0">
                <a:solidFill>
                  <a:srgbClr val="FFC000"/>
                </a:solidFill>
              </a:rPr>
              <a:t>super keyword to distinguish between parent class instance variable and current class instance </a:t>
            </a:r>
            <a:r>
              <a:rPr lang="en-US" b="1" dirty="0" smtClean="0">
                <a:solidFill>
                  <a:srgbClr val="FFC000"/>
                </a:solidFill>
              </a:rPr>
              <a:t>variable.</a:t>
            </a:r>
            <a:endParaRPr lang="en-US" b="1" dirty="0">
              <a:solidFill>
                <a:srgbClr val="FFC000"/>
              </a:solidFill>
            </a:endParaRPr>
          </a:p>
        </p:txBody>
      </p:sp>
    </p:spTree>
    <p:extLst>
      <p:ext uri="{BB962C8B-B14F-4D97-AF65-F5344CB8AC3E}">
        <p14:creationId xmlns:p14="http://schemas.microsoft.com/office/powerpoint/2010/main" val="4294566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87674"/>
            <a:ext cx="9404723" cy="875742"/>
          </a:xfrm>
        </p:spPr>
        <p:txBody>
          <a:bodyPr>
            <a:normAutofit fontScale="90000"/>
          </a:bodyPr>
          <a:lstStyle/>
          <a:p>
            <a:pPr algn="ctr"/>
            <a:r>
              <a:rPr lang="en-GB" sz="2800" dirty="0" smtClean="0">
                <a:solidFill>
                  <a:srgbClr val="FFC000"/>
                </a:solidFill>
              </a:rPr>
              <a:t>2.</a:t>
            </a:r>
            <a:r>
              <a:rPr lang="en-US" sz="2800" b="1" dirty="0">
                <a:solidFill>
                  <a:srgbClr val="FFC000"/>
                </a:solidFill>
              </a:rPr>
              <a:t> super() is used to invoke immediate parent class constructor.</a:t>
            </a:r>
            <a:br>
              <a:rPr lang="en-US" sz="2800" b="1" dirty="0">
                <a:solidFill>
                  <a:srgbClr val="FFC000"/>
                </a:solidFill>
              </a:rPr>
            </a:br>
            <a:endParaRPr lang="en-US" sz="2800" dirty="0">
              <a:solidFill>
                <a:srgbClr val="FFC000"/>
              </a:solidFill>
            </a:endParaRPr>
          </a:p>
        </p:txBody>
      </p:sp>
      <p:sp>
        <p:nvSpPr>
          <p:cNvPr id="3" name="Content Placeholder 2"/>
          <p:cNvSpPr>
            <a:spLocks noGrp="1"/>
          </p:cNvSpPr>
          <p:nvPr>
            <p:ph idx="1"/>
          </p:nvPr>
        </p:nvSpPr>
        <p:spPr>
          <a:xfrm>
            <a:off x="342443" y="1368216"/>
            <a:ext cx="6334538" cy="5184983"/>
          </a:xfrm>
          <a:ln w="28575">
            <a:solidFill>
              <a:schemeClr val="tx1"/>
            </a:solidFill>
          </a:ln>
        </p:spPr>
        <p:txBody>
          <a:bodyPr>
            <a:normAutofit fontScale="92500" lnSpcReduction="20000"/>
          </a:bodyPr>
          <a:lstStyle/>
          <a:p>
            <a:pPr marL="457200" indent="-457200">
              <a:buFont typeface="+mj-lt"/>
              <a:buAutoNum type="arabicPeriod"/>
            </a:pPr>
            <a:r>
              <a:rPr lang="en-US" b="1" dirty="0"/>
              <a:t>class Vehicle{  </a:t>
            </a:r>
          </a:p>
          <a:p>
            <a:pPr marL="457200" indent="-457200">
              <a:buFont typeface="+mj-lt"/>
              <a:buAutoNum type="arabicPeriod"/>
            </a:pPr>
            <a:r>
              <a:rPr lang="en-US" b="1" dirty="0"/>
              <a:t>  </a:t>
            </a:r>
            <a:r>
              <a:rPr lang="en-US" b="1" dirty="0">
                <a:solidFill>
                  <a:srgbClr val="FFC000"/>
                </a:solidFill>
              </a:rPr>
              <a:t>Vehicle</a:t>
            </a:r>
            <a:r>
              <a:rPr lang="en-US" b="1" dirty="0" smtClean="0">
                <a:solidFill>
                  <a:srgbClr val="FFC000"/>
                </a:solidFill>
              </a:rPr>
              <a:t>()</a:t>
            </a:r>
          </a:p>
          <a:p>
            <a:pPr marL="457200" indent="-457200">
              <a:buFont typeface="+mj-lt"/>
              <a:buAutoNum type="arabicPeriod"/>
            </a:pPr>
            <a:r>
              <a:rPr lang="en-US" b="1" dirty="0">
                <a:solidFill>
                  <a:srgbClr val="FFC000"/>
                </a:solidFill>
              </a:rPr>
              <a:t> </a:t>
            </a:r>
            <a:r>
              <a:rPr lang="en-US" b="1" dirty="0" smtClean="0">
                <a:solidFill>
                  <a:srgbClr val="FFC000"/>
                </a:solidFill>
              </a:rPr>
              <a:t> {    </a:t>
            </a:r>
            <a:r>
              <a:rPr lang="en-US" b="1" dirty="0" err="1" smtClean="0">
                <a:solidFill>
                  <a:srgbClr val="FFC000"/>
                </a:solidFill>
              </a:rPr>
              <a:t>System.out.println</a:t>
            </a:r>
            <a:r>
              <a:rPr lang="en-US" b="1" dirty="0">
                <a:solidFill>
                  <a:srgbClr val="FFC000"/>
                </a:solidFill>
              </a:rPr>
              <a:t>("Vehicle is created</a:t>
            </a:r>
            <a:r>
              <a:rPr lang="en-US" b="1" dirty="0" smtClean="0">
                <a:solidFill>
                  <a:srgbClr val="FFC000"/>
                </a:solidFill>
              </a:rPr>
              <a:t>");    }</a:t>
            </a:r>
            <a:r>
              <a:rPr lang="en-US" b="1" dirty="0">
                <a:solidFill>
                  <a:srgbClr val="FFC000"/>
                </a:solidFill>
              </a:rPr>
              <a:t>  </a:t>
            </a:r>
          </a:p>
          <a:p>
            <a:pPr marL="457200" indent="-457200">
              <a:buFont typeface="+mj-lt"/>
              <a:buAutoNum type="arabicPeriod"/>
            </a:pPr>
            <a:r>
              <a:rPr lang="en-US" b="1" dirty="0"/>
              <a:t>}  </a:t>
            </a:r>
          </a:p>
          <a:p>
            <a:pPr marL="457200" indent="-457200">
              <a:buFont typeface="+mj-lt"/>
              <a:buAutoNum type="arabicPeriod"/>
            </a:pPr>
            <a:r>
              <a:rPr lang="en-US" b="1" dirty="0" smtClean="0"/>
              <a:t>class</a:t>
            </a:r>
            <a:r>
              <a:rPr lang="en-US" b="1" dirty="0"/>
              <a:t> Bike5 extends Vehicle{  </a:t>
            </a:r>
          </a:p>
          <a:p>
            <a:pPr marL="457200" indent="-457200">
              <a:buFont typeface="+mj-lt"/>
              <a:buAutoNum type="arabicPeriod"/>
            </a:pPr>
            <a:r>
              <a:rPr lang="en-US" b="1" dirty="0"/>
              <a:t>  </a:t>
            </a:r>
            <a:r>
              <a:rPr lang="en-US" b="1" dirty="0">
                <a:solidFill>
                  <a:srgbClr val="FFC000"/>
                </a:solidFill>
              </a:rPr>
              <a:t>Bike5</a:t>
            </a:r>
            <a:r>
              <a:rPr lang="en-US" b="1" dirty="0" smtClean="0">
                <a:solidFill>
                  <a:srgbClr val="FFC000"/>
                </a:solidFill>
              </a:rPr>
              <a:t>( ){</a:t>
            </a:r>
            <a:r>
              <a:rPr lang="en-US" b="1" dirty="0">
                <a:solidFill>
                  <a:srgbClr val="FFC000"/>
                </a:solidFill>
              </a:rPr>
              <a:t>  </a:t>
            </a:r>
          </a:p>
          <a:p>
            <a:pPr marL="457200" indent="-457200">
              <a:buFont typeface="+mj-lt"/>
              <a:buAutoNum type="arabicPeriod"/>
            </a:pPr>
            <a:r>
              <a:rPr lang="en-US" b="1" dirty="0">
                <a:solidFill>
                  <a:srgbClr val="FFC000"/>
                </a:solidFill>
              </a:rPr>
              <a:t>   super</a:t>
            </a:r>
            <a:r>
              <a:rPr lang="en-US" b="1" dirty="0" smtClean="0">
                <a:solidFill>
                  <a:srgbClr val="FFC000"/>
                </a:solidFill>
              </a:rPr>
              <a:t>(); </a:t>
            </a:r>
          </a:p>
          <a:p>
            <a:pPr marL="457200" indent="-457200">
              <a:buFont typeface="+mj-lt"/>
              <a:buAutoNum type="arabicPeriod"/>
            </a:pPr>
            <a:r>
              <a:rPr lang="en-US" b="1" dirty="0">
                <a:solidFill>
                  <a:srgbClr val="FFC000"/>
                </a:solidFill>
              </a:rPr>
              <a:t>   </a:t>
            </a:r>
            <a:r>
              <a:rPr lang="en-US" b="1" dirty="0" err="1">
                <a:solidFill>
                  <a:srgbClr val="FFC000"/>
                </a:solidFill>
              </a:rPr>
              <a:t>System.out.println</a:t>
            </a:r>
            <a:r>
              <a:rPr lang="en-US" b="1" dirty="0">
                <a:solidFill>
                  <a:srgbClr val="FFC000"/>
                </a:solidFill>
              </a:rPr>
              <a:t>("Bike is created");  </a:t>
            </a:r>
          </a:p>
          <a:p>
            <a:pPr marL="457200" indent="-457200">
              <a:buFont typeface="+mj-lt"/>
              <a:buAutoNum type="arabicPeriod"/>
            </a:pPr>
            <a:r>
              <a:rPr lang="en-US" b="1" dirty="0">
                <a:solidFill>
                  <a:srgbClr val="FFC000"/>
                </a:solidFill>
              </a:rPr>
              <a:t>  }  </a:t>
            </a:r>
          </a:p>
          <a:p>
            <a:pPr marL="457200" indent="-457200">
              <a:buFont typeface="+mj-lt"/>
              <a:buAutoNum type="arabicPeriod"/>
            </a:pPr>
            <a:r>
              <a:rPr lang="en-US" b="1" dirty="0"/>
              <a:t>  public static void main(String </a:t>
            </a:r>
            <a:r>
              <a:rPr lang="en-US" b="1" dirty="0" err="1"/>
              <a:t>args</a:t>
            </a:r>
            <a:r>
              <a:rPr lang="en-US" b="1" dirty="0" smtClean="0"/>
              <a:t>[ ]){</a:t>
            </a:r>
            <a:r>
              <a:rPr lang="en-US" b="1" dirty="0"/>
              <a:t>  </a:t>
            </a:r>
          </a:p>
          <a:p>
            <a:pPr marL="457200" indent="-457200">
              <a:buFont typeface="+mj-lt"/>
              <a:buAutoNum type="arabicPeriod"/>
            </a:pPr>
            <a:r>
              <a:rPr lang="en-US" b="1" dirty="0"/>
              <a:t>   Bike5 b=new Bike5();  </a:t>
            </a:r>
          </a:p>
          <a:p>
            <a:pPr marL="457200" indent="-457200">
              <a:buFont typeface="+mj-lt"/>
              <a:buAutoNum type="arabicPeriod"/>
            </a:pPr>
            <a:r>
              <a:rPr lang="en-US" b="1" dirty="0"/>
              <a:t>  </a:t>
            </a:r>
            <a:r>
              <a:rPr lang="en-US" b="1" dirty="0" smtClean="0"/>
              <a:t>}</a:t>
            </a:r>
            <a:r>
              <a:rPr lang="en-US" b="1" dirty="0"/>
              <a:t>  </a:t>
            </a:r>
          </a:p>
          <a:p>
            <a:pPr marL="457200" indent="-457200">
              <a:buFont typeface="+mj-lt"/>
              <a:buAutoNum type="arabicPeriod"/>
            </a:pPr>
            <a:r>
              <a:rPr lang="en-US" b="1" dirty="0"/>
              <a:t>}  </a:t>
            </a:r>
          </a:p>
          <a:p>
            <a:endParaRPr lang="en-US" b="1" dirty="0"/>
          </a:p>
        </p:txBody>
      </p:sp>
      <p:sp>
        <p:nvSpPr>
          <p:cNvPr id="4" name="Slide Number Placeholder 3"/>
          <p:cNvSpPr>
            <a:spLocks noGrp="1"/>
          </p:cNvSpPr>
          <p:nvPr>
            <p:ph type="sldNum" sz="quarter" idx="12"/>
          </p:nvPr>
        </p:nvSpPr>
        <p:spPr/>
        <p:txBody>
          <a:bodyPr/>
          <a:lstStyle/>
          <a:p>
            <a:fld id="{D57F1E4F-1CFF-5643-939E-02111984F565}" type="slidenum">
              <a:rPr lang="en-US" smtClean="0"/>
              <a:t>22</a:t>
            </a:fld>
            <a:endParaRPr lang="en-US" dirty="0"/>
          </a:p>
        </p:txBody>
      </p:sp>
      <p:sp>
        <p:nvSpPr>
          <p:cNvPr id="5" name="Rectangle 4"/>
          <p:cNvSpPr/>
          <p:nvPr/>
        </p:nvSpPr>
        <p:spPr>
          <a:xfrm>
            <a:off x="6862511" y="1384710"/>
            <a:ext cx="4890052" cy="3477875"/>
          </a:xfrm>
          <a:prstGeom prst="rect">
            <a:avLst/>
          </a:prstGeom>
          <a:ln w="28575">
            <a:solidFill>
              <a:schemeClr val="tx1"/>
            </a:solidFill>
          </a:ln>
        </p:spPr>
        <p:txBody>
          <a:bodyPr wrap="square">
            <a:spAutoFit/>
          </a:bodyPr>
          <a:lstStyle/>
          <a:p>
            <a:pPr marL="285750" indent="-285750">
              <a:buFont typeface="Arial" panose="020B0604020202020204" pitchFamily="34" charset="0"/>
              <a:buChar char="•"/>
            </a:pPr>
            <a:r>
              <a:rPr lang="en-US" sz="2000" b="1" dirty="0"/>
              <a:t>As we know well that default constructor is provided by compiler automatically but it also adds super() for the first statement</a:t>
            </a:r>
            <a:r>
              <a:rPr lang="en-US" sz="2000" b="1" dirty="0" smtClean="0"/>
              <a:t>.</a:t>
            </a:r>
          </a:p>
          <a:p>
            <a:pPr marL="285750" indent="-285750">
              <a:buFont typeface="Arial" panose="020B0604020202020204" pitchFamily="34" charset="0"/>
              <a:buChar char="•"/>
            </a:pPr>
            <a:endParaRPr lang="en-US" sz="2000" b="1" dirty="0" smtClean="0"/>
          </a:p>
          <a:p>
            <a:pPr marL="285750" indent="-285750">
              <a:buFont typeface="Arial" panose="020B0604020202020204" pitchFamily="34" charset="0"/>
              <a:buChar char="•"/>
            </a:pPr>
            <a:r>
              <a:rPr lang="en-US" sz="2000" b="1" dirty="0" smtClean="0"/>
              <a:t>If </a:t>
            </a:r>
            <a:r>
              <a:rPr lang="en-US" sz="2000" b="1" dirty="0"/>
              <a:t>you are creating your own constructor and you don't have either this() or super() as the first statement, compiler will provide super() as the first statement of the constructor</a:t>
            </a:r>
            <a:r>
              <a:rPr lang="en-US" dirty="0"/>
              <a:t>. </a:t>
            </a:r>
          </a:p>
        </p:txBody>
      </p:sp>
      <p:sp>
        <p:nvSpPr>
          <p:cNvPr id="6" name="Rectangle 5"/>
          <p:cNvSpPr/>
          <p:nvPr/>
        </p:nvSpPr>
        <p:spPr>
          <a:xfrm>
            <a:off x="6862511" y="5637000"/>
            <a:ext cx="4945176" cy="646331"/>
          </a:xfrm>
          <a:prstGeom prst="rect">
            <a:avLst/>
          </a:prstGeom>
          <a:ln w="28575">
            <a:solidFill>
              <a:schemeClr val="tx1"/>
            </a:solidFill>
          </a:ln>
        </p:spPr>
        <p:txBody>
          <a:bodyPr wrap="square">
            <a:spAutoFit/>
          </a:bodyPr>
          <a:lstStyle/>
          <a:p>
            <a:r>
              <a:rPr lang="en-US" b="1" dirty="0">
                <a:solidFill>
                  <a:srgbClr val="FFC000"/>
                </a:solidFill>
              </a:rPr>
              <a:t>Note: super() is added in each class constructor automatically by compiler</a:t>
            </a:r>
            <a:endParaRPr lang="en-US" dirty="0">
              <a:solidFill>
                <a:srgbClr val="FFC000"/>
              </a:solidFill>
            </a:endParaRPr>
          </a:p>
        </p:txBody>
      </p:sp>
    </p:spTree>
    <p:extLst>
      <p:ext uri="{BB962C8B-B14F-4D97-AF65-F5344CB8AC3E}">
        <p14:creationId xmlns:p14="http://schemas.microsoft.com/office/powerpoint/2010/main" val="2935618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08161"/>
            <a:ext cx="9404723" cy="1400530"/>
          </a:xfrm>
        </p:spPr>
        <p:txBody>
          <a:bodyPr/>
          <a:lstStyle/>
          <a:p>
            <a:pPr algn="ctr"/>
            <a:r>
              <a:rPr lang="en-US" sz="2800" b="1" dirty="0" smtClean="0">
                <a:solidFill>
                  <a:srgbClr val="FFC000"/>
                </a:solidFill>
              </a:rPr>
              <a:t>3. super </a:t>
            </a:r>
            <a:r>
              <a:rPr lang="en-US" sz="2800" b="1" dirty="0">
                <a:solidFill>
                  <a:srgbClr val="FFC000"/>
                </a:solidFill>
              </a:rPr>
              <a:t>is used to invoke immediate parent class method.</a:t>
            </a:r>
            <a:br>
              <a:rPr lang="en-US" sz="2800" b="1" dirty="0">
                <a:solidFill>
                  <a:srgbClr val="FFC000"/>
                </a:solidFill>
              </a:rPr>
            </a:br>
            <a:endParaRPr lang="en-US" sz="2800" dirty="0">
              <a:solidFill>
                <a:srgbClr val="FFC000"/>
              </a:solidFill>
            </a:endParaRPr>
          </a:p>
        </p:txBody>
      </p:sp>
      <p:sp>
        <p:nvSpPr>
          <p:cNvPr id="3" name="Content Placeholder 2"/>
          <p:cNvSpPr>
            <a:spLocks noGrp="1"/>
          </p:cNvSpPr>
          <p:nvPr>
            <p:ph idx="1"/>
          </p:nvPr>
        </p:nvSpPr>
        <p:spPr>
          <a:xfrm>
            <a:off x="645130" y="1063416"/>
            <a:ext cx="9404723" cy="5184983"/>
          </a:xfrm>
        </p:spPr>
        <p:txBody>
          <a:bodyPr>
            <a:normAutofit fontScale="92500" lnSpcReduction="20000"/>
          </a:bodyPr>
          <a:lstStyle/>
          <a:p>
            <a:pPr marL="457200" indent="-457200">
              <a:buFont typeface="+mj-lt"/>
              <a:buAutoNum type="arabicPeriod"/>
            </a:pPr>
            <a:r>
              <a:rPr lang="en-US" b="1" dirty="0"/>
              <a:t>class Person{  </a:t>
            </a:r>
          </a:p>
          <a:p>
            <a:pPr marL="457200" indent="-457200">
              <a:buFont typeface="+mj-lt"/>
              <a:buAutoNum type="arabicPeriod"/>
            </a:pPr>
            <a:r>
              <a:rPr lang="en-US" b="1" dirty="0" smtClean="0">
                <a:solidFill>
                  <a:srgbClr val="FFC000"/>
                </a:solidFill>
              </a:rPr>
              <a:t>     void</a:t>
            </a:r>
            <a:r>
              <a:rPr lang="en-US" b="1" dirty="0">
                <a:solidFill>
                  <a:srgbClr val="FFC000"/>
                </a:solidFill>
              </a:rPr>
              <a:t> message</a:t>
            </a:r>
            <a:r>
              <a:rPr lang="en-US" b="1" dirty="0" smtClean="0">
                <a:solidFill>
                  <a:srgbClr val="FFC000"/>
                </a:solidFill>
              </a:rPr>
              <a:t>( ) {     </a:t>
            </a:r>
            <a:r>
              <a:rPr lang="en-US" b="1" dirty="0" err="1" smtClean="0">
                <a:solidFill>
                  <a:srgbClr val="FFC000"/>
                </a:solidFill>
              </a:rPr>
              <a:t>System.out.println</a:t>
            </a:r>
            <a:r>
              <a:rPr lang="en-US" b="1" dirty="0">
                <a:solidFill>
                  <a:srgbClr val="FFC000"/>
                </a:solidFill>
              </a:rPr>
              <a:t>("welcome</a:t>
            </a:r>
            <a:r>
              <a:rPr lang="en-US" b="1" dirty="0" smtClean="0">
                <a:solidFill>
                  <a:srgbClr val="FFC000"/>
                </a:solidFill>
              </a:rPr>
              <a:t>");    }</a:t>
            </a:r>
            <a:r>
              <a:rPr lang="en-US" b="1" dirty="0"/>
              <a:t>  </a:t>
            </a:r>
          </a:p>
          <a:p>
            <a:pPr marL="457200" indent="-457200">
              <a:buFont typeface="+mj-lt"/>
              <a:buAutoNum type="arabicPeriod"/>
            </a:pPr>
            <a:r>
              <a:rPr lang="en-US" b="1" dirty="0"/>
              <a:t>}  </a:t>
            </a:r>
          </a:p>
          <a:p>
            <a:pPr marL="457200" indent="-457200">
              <a:buFont typeface="+mj-lt"/>
              <a:buAutoNum type="arabicPeriod"/>
            </a:pPr>
            <a:r>
              <a:rPr lang="en-US" b="1" dirty="0" smtClean="0"/>
              <a:t>class</a:t>
            </a:r>
            <a:r>
              <a:rPr lang="en-US" b="1" dirty="0"/>
              <a:t> </a:t>
            </a:r>
            <a:r>
              <a:rPr lang="en-US" b="1" dirty="0" smtClean="0"/>
              <a:t>Student</a:t>
            </a:r>
            <a:r>
              <a:rPr lang="en-US" b="1" dirty="0"/>
              <a:t> extends Person{  </a:t>
            </a:r>
          </a:p>
          <a:p>
            <a:pPr marL="457200" indent="-457200">
              <a:buFont typeface="+mj-lt"/>
              <a:buAutoNum type="arabicPeriod"/>
            </a:pPr>
            <a:r>
              <a:rPr lang="en-US" b="1" dirty="0" smtClean="0"/>
              <a:t>     void</a:t>
            </a:r>
            <a:r>
              <a:rPr lang="en-US" b="1" dirty="0"/>
              <a:t> message</a:t>
            </a:r>
            <a:r>
              <a:rPr lang="en-US" b="1" dirty="0" smtClean="0"/>
              <a:t>( ) {      </a:t>
            </a:r>
            <a:r>
              <a:rPr lang="en-US" b="1" dirty="0" err="1" smtClean="0"/>
              <a:t>System.out.println</a:t>
            </a:r>
            <a:r>
              <a:rPr lang="en-US" b="1" dirty="0"/>
              <a:t>("welcome to java</a:t>
            </a:r>
            <a:r>
              <a:rPr lang="en-US" b="1" dirty="0" smtClean="0"/>
              <a:t>");    }</a:t>
            </a:r>
            <a:r>
              <a:rPr lang="en-US" b="1" dirty="0"/>
              <a:t>  </a:t>
            </a:r>
          </a:p>
          <a:p>
            <a:pPr marL="457200" indent="-457200">
              <a:buFont typeface="+mj-lt"/>
              <a:buAutoNum type="arabicPeriod"/>
            </a:pPr>
            <a:r>
              <a:rPr lang="en-US" b="1" dirty="0" smtClean="0"/>
              <a:t>     void</a:t>
            </a:r>
            <a:r>
              <a:rPr lang="en-US" b="1" dirty="0"/>
              <a:t> display</a:t>
            </a:r>
            <a:r>
              <a:rPr lang="en-US" b="1" dirty="0" smtClean="0"/>
              <a:t>(  ){</a:t>
            </a:r>
            <a:r>
              <a:rPr lang="en-US" b="1" dirty="0"/>
              <a:t>  </a:t>
            </a:r>
          </a:p>
          <a:p>
            <a:pPr marL="457200" indent="-457200">
              <a:buFont typeface="+mj-lt"/>
              <a:buAutoNum type="arabicPeriod"/>
            </a:pPr>
            <a:r>
              <a:rPr lang="en-US" b="1" dirty="0" smtClean="0">
                <a:solidFill>
                  <a:srgbClr val="FFC000"/>
                </a:solidFill>
              </a:rPr>
              <a:t>          message(  );</a:t>
            </a:r>
          </a:p>
          <a:p>
            <a:pPr marL="457200" indent="-457200">
              <a:buFont typeface="+mj-lt"/>
              <a:buAutoNum type="arabicPeriod"/>
            </a:pPr>
            <a:r>
              <a:rPr lang="en-US" b="1" dirty="0" smtClean="0">
                <a:solidFill>
                  <a:srgbClr val="FFC000"/>
                </a:solidFill>
              </a:rPr>
              <a:t>          </a:t>
            </a:r>
            <a:r>
              <a:rPr lang="en-US" b="1" dirty="0" err="1" smtClean="0">
                <a:solidFill>
                  <a:srgbClr val="FFC000"/>
                </a:solidFill>
              </a:rPr>
              <a:t>super.message</a:t>
            </a:r>
            <a:r>
              <a:rPr lang="en-US" b="1" dirty="0" smtClean="0">
                <a:solidFill>
                  <a:srgbClr val="FFC000"/>
                </a:solidFill>
              </a:rPr>
              <a:t>(  );</a:t>
            </a:r>
            <a:r>
              <a:rPr lang="en-US" b="1" dirty="0"/>
              <a:t> </a:t>
            </a:r>
          </a:p>
          <a:p>
            <a:pPr marL="457200" indent="-457200">
              <a:buFont typeface="+mj-lt"/>
              <a:buAutoNum type="arabicPeriod"/>
            </a:pPr>
            <a:r>
              <a:rPr lang="en-US" b="1" dirty="0" smtClean="0"/>
              <a:t>     }</a:t>
            </a:r>
            <a:r>
              <a:rPr lang="en-US" b="1" dirty="0"/>
              <a:t>  </a:t>
            </a:r>
          </a:p>
          <a:p>
            <a:pPr marL="457200" indent="-457200">
              <a:buFont typeface="+mj-lt"/>
              <a:buAutoNum type="arabicPeriod"/>
            </a:pPr>
            <a:r>
              <a:rPr lang="en-US" b="1" dirty="0" smtClean="0"/>
              <a:t>     public</a:t>
            </a:r>
            <a:r>
              <a:rPr lang="en-US" b="1" dirty="0"/>
              <a:t> static void main(String </a:t>
            </a:r>
            <a:r>
              <a:rPr lang="en-US" b="1" dirty="0" err="1"/>
              <a:t>args</a:t>
            </a:r>
            <a:r>
              <a:rPr lang="en-US" b="1" dirty="0" smtClean="0"/>
              <a:t>[ ]){</a:t>
            </a:r>
            <a:r>
              <a:rPr lang="en-US" b="1" dirty="0"/>
              <a:t>  </a:t>
            </a:r>
          </a:p>
          <a:p>
            <a:pPr marL="457200" indent="-457200">
              <a:buFont typeface="+mj-lt"/>
              <a:buAutoNum type="arabicPeriod"/>
            </a:pPr>
            <a:r>
              <a:rPr lang="en-US" b="1" dirty="0" smtClean="0"/>
              <a:t>          Student</a:t>
            </a:r>
            <a:r>
              <a:rPr lang="en-US" b="1" dirty="0"/>
              <a:t> s=new </a:t>
            </a:r>
            <a:r>
              <a:rPr lang="en-US" b="1" dirty="0" smtClean="0"/>
              <a:t>Student(  );</a:t>
            </a:r>
            <a:r>
              <a:rPr lang="en-US" b="1" dirty="0"/>
              <a:t>  </a:t>
            </a:r>
          </a:p>
          <a:p>
            <a:pPr marL="457200" indent="-457200">
              <a:buFont typeface="+mj-lt"/>
              <a:buAutoNum type="arabicPeriod"/>
            </a:pPr>
            <a:r>
              <a:rPr lang="en-US" b="1" dirty="0" smtClean="0"/>
              <a:t>          </a:t>
            </a:r>
            <a:r>
              <a:rPr lang="en-US" b="1" dirty="0" err="1" smtClean="0"/>
              <a:t>s.display</a:t>
            </a:r>
            <a:r>
              <a:rPr lang="en-US" b="1" dirty="0" smtClean="0"/>
              <a:t>(  );</a:t>
            </a:r>
            <a:r>
              <a:rPr lang="en-US" b="1" dirty="0"/>
              <a:t>  </a:t>
            </a:r>
          </a:p>
          <a:p>
            <a:pPr marL="457200" indent="-457200">
              <a:buFont typeface="+mj-lt"/>
              <a:buAutoNum type="arabicPeriod"/>
            </a:pPr>
            <a:r>
              <a:rPr lang="en-US" b="1" dirty="0" smtClean="0"/>
              <a:t>    }</a:t>
            </a:r>
            <a:r>
              <a:rPr lang="en-US" b="1" dirty="0"/>
              <a:t>  </a:t>
            </a:r>
          </a:p>
          <a:p>
            <a:pPr marL="457200" indent="-457200">
              <a:buFont typeface="+mj-lt"/>
              <a:buAutoNum type="arabicPeriod"/>
            </a:pPr>
            <a:r>
              <a:rPr lang="en-US" b="1" dirty="0"/>
              <a:t>}  </a:t>
            </a:r>
          </a:p>
          <a:p>
            <a:pPr marL="457200" indent="-457200">
              <a:buFont typeface="+mj-lt"/>
              <a:buAutoNum type="arabicPeriod"/>
            </a:pPr>
            <a:endParaRPr lang="en-US" b="1" dirty="0"/>
          </a:p>
        </p:txBody>
      </p:sp>
      <p:sp>
        <p:nvSpPr>
          <p:cNvPr id="4" name="Slide Number Placeholder 3"/>
          <p:cNvSpPr>
            <a:spLocks noGrp="1"/>
          </p:cNvSpPr>
          <p:nvPr>
            <p:ph type="sldNum" sz="quarter" idx="12"/>
          </p:nvPr>
        </p:nvSpPr>
        <p:spPr/>
        <p:txBody>
          <a:bodyPr/>
          <a:lstStyle/>
          <a:p>
            <a:fld id="{D57F1E4F-1CFF-5643-939E-02111984F565}" type="slidenum">
              <a:rPr lang="en-US" smtClean="0"/>
              <a:t>23</a:t>
            </a:fld>
            <a:endParaRPr lang="en-US" dirty="0"/>
          </a:p>
        </p:txBody>
      </p:sp>
    </p:spTree>
    <p:extLst>
      <p:ext uri="{BB962C8B-B14F-4D97-AF65-F5344CB8AC3E}">
        <p14:creationId xmlns:p14="http://schemas.microsoft.com/office/powerpoint/2010/main" val="247096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831376" y="19050"/>
            <a:ext cx="7772400" cy="1428750"/>
          </a:xfrm>
          <a:noFill/>
        </p:spPr>
        <p:txBody>
          <a:bodyPr/>
          <a:lstStyle/>
          <a:p>
            <a:r>
              <a:rPr lang="en-US" altLang="en-US" b="1" dirty="0" smtClean="0">
                <a:solidFill>
                  <a:srgbClr val="FFC000"/>
                </a:solidFill>
              </a:rPr>
              <a:t>CAUTION</a:t>
            </a:r>
          </a:p>
        </p:txBody>
      </p:sp>
      <p:sp>
        <p:nvSpPr>
          <p:cNvPr id="10244" name="Text Box 3"/>
          <p:cNvSpPr txBox="1">
            <a:spLocks noChangeArrowheads="1"/>
          </p:cNvSpPr>
          <p:nvPr/>
        </p:nvSpPr>
        <p:spPr bwMode="auto">
          <a:xfrm>
            <a:off x="831376" y="1160061"/>
            <a:ext cx="9455624"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Bef>
                <a:spcPct val="50000"/>
              </a:spcBef>
            </a:pPr>
            <a:r>
              <a:rPr lang="en-US" altLang="en-US" sz="2800" b="1" dirty="0">
                <a:cs typeface="Times New Roman" panose="02020603050405020304" pitchFamily="18" charset="0"/>
              </a:rPr>
              <a:t>You must use the keyword </a:t>
            </a:r>
            <a:r>
              <a:rPr lang="en-US" altLang="en-US" sz="2800" b="1" u="sng" dirty="0">
                <a:cs typeface="Times New Roman" panose="02020603050405020304" pitchFamily="18" charset="0"/>
              </a:rPr>
              <a:t>super</a:t>
            </a:r>
            <a:r>
              <a:rPr lang="en-US" altLang="en-US" sz="2800" b="1" dirty="0">
                <a:cs typeface="Times New Roman" panose="02020603050405020304" pitchFamily="18" charset="0"/>
              </a:rPr>
              <a:t> to call the superclass constructor. </a:t>
            </a:r>
            <a:r>
              <a:rPr lang="en-US" altLang="en-US" sz="2800" b="1" dirty="0">
                <a:solidFill>
                  <a:srgbClr val="FFC000"/>
                </a:solidFill>
                <a:cs typeface="Times New Roman" panose="02020603050405020304" pitchFamily="18" charset="0"/>
              </a:rPr>
              <a:t>Invoking a superclass constructor’s name in a subclass causes a syntax error. </a:t>
            </a:r>
            <a:r>
              <a:rPr lang="en-US" altLang="en-US" sz="2800" b="1" dirty="0">
                <a:cs typeface="Times New Roman" panose="02020603050405020304" pitchFamily="18" charset="0"/>
              </a:rPr>
              <a:t>Java requires that the statement that uses the keyword </a:t>
            </a:r>
            <a:r>
              <a:rPr lang="en-US" altLang="en-US" sz="2800" b="1" u="sng" dirty="0">
                <a:cs typeface="Times New Roman" panose="02020603050405020304" pitchFamily="18" charset="0"/>
              </a:rPr>
              <a:t>super</a:t>
            </a:r>
            <a:r>
              <a:rPr lang="en-US" altLang="en-US" sz="2800" b="1" dirty="0">
                <a:cs typeface="Times New Roman" panose="02020603050405020304" pitchFamily="18" charset="0"/>
              </a:rPr>
              <a:t> appear first in the constructor.</a:t>
            </a:r>
          </a:p>
        </p:txBody>
      </p:sp>
    </p:spTree>
    <p:extLst>
      <p:ext uri="{BB962C8B-B14F-4D97-AF65-F5344CB8AC3E}">
        <p14:creationId xmlns:p14="http://schemas.microsoft.com/office/powerpoint/2010/main" val="1160593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609600" y="68264"/>
            <a:ext cx="9829800" cy="381000"/>
          </a:xfrm>
          <a:noFill/>
        </p:spPr>
        <p:txBody>
          <a:bodyPr>
            <a:normAutofit fontScale="90000"/>
          </a:bodyPr>
          <a:lstStyle/>
          <a:p>
            <a:r>
              <a:rPr lang="en-US" altLang="en-US" sz="3600" dirty="0"/>
              <a:t>Constructor Chaining</a:t>
            </a:r>
          </a:p>
        </p:txBody>
      </p:sp>
      <p:sp>
        <p:nvSpPr>
          <p:cNvPr id="11268" name="Text Box 3"/>
          <p:cNvSpPr txBox="1">
            <a:spLocks noChangeArrowheads="1"/>
          </p:cNvSpPr>
          <p:nvPr/>
        </p:nvSpPr>
        <p:spPr bwMode="auto">
          <a:xfrm>
            <a:off x="609600" y="900752"/>
            <a:ext cx="9620534" cy="5749651"/>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public </a:t>
            </a:r>
            <a:r>
              <a:rPr lang="en-US" altLang="en-US" sz="1700" b="1" dirty="0">
                <a:solidFill>
                  <a:schemeClr val="bg1"/>
                </a:solidFill>
                <a:latin typeface="Courier New" panose="02070309020205020404" pitchFamily="49" charset="0"/>
                <a:cs typeface="Times New Roman" panose="02020603050405020304" pitchFamily="18" charset="0"/>
              </a:rPr>
              <a:t>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public </a:t>
            </a:r>
            <a:r>
              <a:rPr lang="en-US" altLang="en-US" sz="1700" b="1" dirty="0">
                <a:solidFill>
                  <a:schemeClr val="bg1"/>
                </a:solidFill>
                <a:latin typeface="Courier New" panose="02070309020205020404" pitchFamily="49" charset="0"/>
                <a:cs typeface="Times New Roman" panose="02020603050405020304" pitchFamily="18" charset="0"/>
              </a:rPr>
              <a:t>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6" name="Text Box 5"/>
          <p:cNvSpPr txBox="1">
            <a:spLocks noChangeArrowheads="1"/>
          </p:cNvSpPr>
          <p:nvPr/>
        </p:nvSpPr>
        <p:spPr bwMode="auto">
          <a:xfrm>
            <a:off x="7583606" y="258764"/>
            <a:ext cx="4235355" cy="1631216"/>
          </a:xfrm>
          <a:prstGeom prst="rect">
            <a:avLst/>
          </a:prstGeom>
          <a:solidFill>
            <a:srgbClr val="FFC000"/>
          </a:solidFill>
          <a:ln>
            <a:no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000" dirty="0">
                <a:solidFill>
                  <a:schemeClr val="bg1"/>
                </a:solidFill>
                <a:cs typeface="Times New Roman" panose="02020603050405020304" pitchFamily="18" charset="0"/>
              </a:rPr>
              <a:t>Constructing an instance of a class invokes all the </a:t>
            </a:r>
            <a:r>
              <a:rPr lang="en-US" altLang="en-US" sz="2000" dirty="0" err="1">
                <a:solidFill>
                  <a:schemeClr val="bg1"/>
                </a:solidFill>
                <a:cs typeface="Times New Roman" panose="02020603050405020304" pitchFamily="18" charset="0"/>
              </a:rPr>
              <a:t>superclasses’</a:t>
            </a:r>
            <a:r>
              <a:rPr lang="en-US" altLang="en-US" sz="2000" dirty="0">
                <a:solidFill>
                  <a:schemeClr val="bg1"/>
                </a:solidFill>
                <a:cs typeface="Times New Roman" panose="02020603050405020304" pitchFamily="18" charset="0"/>
              </a:rPr>
              <a:t> constructors along the inheritance chain. This is called </a:t>
            </a:r>
            <a:r>
              <a:rPr lang="en-US" altLang="en-US" sz="2000" i="1" dirty="0">
                <a:solidFill>
                  <a:schemeClr val="bg1"/>
                </a:solidFill>
                <a:cs typeface="Times New Roman" panose="02020603050405020304" pitchFamily="18" charset="0"/>
              </a:rPr>
              <a:t>constructor chaining</a:t>
            </a:r>
            <a:r>
              <a:rPr lang="en-US" altLang="en-US" sz="2000" dirty="0">
                <a:solidFill>
                  <a:schemeClr val="bg1"/>
                </a:solidFill>
                <a:cs typeface="Times New Roman" panose="02020603050405020304" pitchFamily="18" charset="0"/>
              </a:rPr>
              <a:t>.</a:t>
            </a:r>
            <a:endParaRPr lang="en-US" altLang="en-US" dirty="0">
              <a:solidFill>
                <a:schemeClr val="bg1"/>
              </a:solidFill>
            </a:endParaRPr>
          </a:p>
        </p:txBody>
      </p:sp>
    </p:spTree>
    <p:extLst>
      <p:ext uri="{BB962C8B-B14F-4D97-AF65-F5344CB8AC3E}">
        <p14:creationId xmlns:p14="http://schemas.microsoft.com/office/powerpoint/2010/main" val="519941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722194" y="76202"/>
            <a:ext cx="6248400" cy="457200"/>
          </a:xfrm>
          <a:noFill/>
        </p:spPr>
        <p:txBody>
          <a:bodyPr>
            <a:normAutofit fontScale="90000"/>
          </a:bodyPr>
          <a:lstStyle/>
          <a:p>
            <a:r>
              <a:rPr lang="en-US" altLang="en-US" sz="3600" dirty="0"/>
              <a:t>Trace Execution</a:t>
            </a:r>
          </a:p>
        </p:txBody>
      </p:sp>
      <p:sp>
        <p:nvSpPr>
          <p:cNvPr id="12290"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3C9AE55-F56B-4964-8FAB-62DBB5A62AD8}" type="slidenum">
              <a:rPr lang="en-US" altLang="en-US" sz="1400"/>
              <a:pPr/>
              <a:t>26</a:t>
            </a:fld>
            <a:endParaRPr lang="en-US" altLang="en-US" sz="1400"/>
          </a:p>
        </p:txBody>
      </p:sp>
      <p:sp>
        <p:nvSpPr>
          <p:cNvPr id="12292" name="Text Box 3"/>
          <p:cNvSpPr txBox="1">
            <a:spLocks noChangeArrowheads="1"/>
          </p:cNvSpPr>
          <p:nvPr/>
        </p:nvSpPr>
        <p:spPr bwMode="auto">
          <a:xfrm>
            <a:off x="818865" y="818867"/>
            <a:ext cx="10215005"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public </a:t>
            </a:r>
            <a:r>
              <a:rPr lang="en-US" altLang="en-US" sz="1700" b="1" dirty="0">
                <a:solidFill>
                  <a:schemeClr val="bg1"/>
                </a:solidFill>
                <a:latin typeface="Courier New" panose="02070309020205020404" pitchFamily="49" charset="0"/>
                <a:cs typeface="Times New Roman" panose="02020603050405020304" pitchFamily="18" charset="0"/>
              </a:rPr>
              <a:t>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12293" name="Rectangle 5"/>
          <p:cNvSpPr>
            <a:spLocks noChangeArrowheads="1"/>
          </p:cNvSpPr>
          <p:nvPr/>
        </p:nvSpPr>
        <p:spPr bwMode="auto">
          <a:xfrm>
            <a:off x="1107744" y="990600"/>
            <a:ext cx="5003386" cy="264994"/>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2294" name="AutoShape 6"/>
          <p:cNvSpPr>
            <a:spLocks noChangeArrowheads="1"/>
          </p:cNvSpPr>
          <p:nvPr/>
        </p:nvSpPr>
        <p:spPr bwMode="auto">
          <a:xfrm>
            <a:off x="7239000" y="990600"/>
            <a:ext cx="2362200" cy="685800"/>
          </a:xfrm>
          <a:prstGeom prst="wedgeRoundRectCallout">
            <a:avLst>
              <a:gd name="adj1" fmla="val -100671"/>
              <a:gd name="adj2" fmla="val -31481"/>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1. Start from the main method</a:t>
            </a:r>
          </a:p>
        </p:txBody>
      </p:sp>
    </p:spTree>
    <p:extLst>
      <p:ext uri="{BB962C8B-B14F-4D97-AF65-F5344CB8AC3E}">
        <p14:creationId xmlns:p14="http://schemas.microsoft.com/office/powerpoint/2010/main" val="5754461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626660" y="162639"/>
            <a:ext cx="6248400" cy="457200"/>
          </a:xfrm>
          <a:noFill/>
        </p:spPr>
        <p:txBody>
          <a:bodyPr>
            <a:normAutofit fontScale="90000"/>
          </a:bodyPr>
          <a:lstStyle/>
          <a:p>
            <a:r>
              <a:rPr lang="en-US" altLang="en-US" sz="3600" dirty="0"/>
              <a:t>Trace Execution</a:t>
            </a:r>
          </a:p>
        </p:txBody>
      </p:sp>
      <p:sp>
        <p:nvSpPr>
          <p:cNvPr id="13316" name="Text Box 3"/>
          <p:cNvSpPr txBox="1">
            <a:spLocks noChangeArrowheads="1"/>
          </p:cNvSpPr>
          <p:nvPr/>
        </p:nvSpPr>
        <p:spPr bwMode="auto">
          <a:xfrm>
            <a:off x="777922" y="846161"/>
            <a:ext cx="9661478"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  </a:t>
            </a:r>
            <a:endParaRPr lang="en-US" altLang="en-US" sz="1700" b="1" dirty="0">
              <a:solidFill>
                <a:schemeClr val="bg1"/>
              </a:solidFill>
              <a:latin typeface="Courier New" panose="02070309020205020404" pitchFamily="49" charset="0"/>
              <a:cs typeface="Times New Roman" panose="02020603050405020304" pitchFamily="18" charset="0"/>
            </a:endParaRP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13317" name="Rectangle 4"/>
          <p:cNvSpPr>
            <a:spLocks noChangeArrowheads="1"/>
          </p:cNvSpPr>
          <p:nvPr/>
        </p:nvSpPr>
        <p:spPr bwMode="auto">
          <a:xfrm>
            <a:off x="1224886" y="1333500"/>
            <a:ext cx="4191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3318" name="AutoShape 5"/>
          <p:cNvSpPr>
            <a:spLocks noChangeArrowheads="1"/>
          </p:cNvSpPr>
          <p:nvPr/>
        </p:nvSpPr>
        <p:spPr bwMode="auto">
          <a:xfrm>
            <a:off x="7239000" y="990600"/>
            <a:ext cx="2362200" cy="685800"/>
          </a:xfrm>
          <a:prstGeom prst="wedgeRoundRectCallout">
            <a:avLst>
              <a:gd name="adj1" fmla="val -99194"/>
              <a:gd name="adj2" fmla="val 694"/>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2. Invoke Faculty constructor</a:t>
            </a:r>
          </a:p>
        </p:txBody>
      </p:sp>
      <p:sp>
        <p:nvSpPr>
          <p:cNvPr id="13319" name="Rectangle 6"/>
          <p:cNvSpPr>
            <a:spLocks noChangeArrowheads="1"/>
          </p:cNvSpPr>
          <p:nvPr/>
        </p:nvSpPr>
        <p:spPr bwMode="auto">
          <a:xfrm>
            <a:off x="1033818" y="1839605"/>
            <a:ext cx="42672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37144144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485633" y="135341"/>
            <a:ext cx="6248400" cy="457200"/>
          </a:xfrm>
          <a:noFill/>
        </p:spPr>
        <p:txBody>
          <a:bodyPr>
            <a:normAutofit fontScale="90000"/>
          </a:bodyPr>
          <a:lstStyle/>
          <a:p>
            <a:r>
              <a:rPr lang="en-US" altLang="en-US" sz="3600" dirty="0"/>
              <a:t>Trace Execution</a:t>
            </a:r>
          </a:p>
        </p:txBody>
      </p:sp>
      <p:sp>
        <p:nvSpPr>
          <p:cNvPr id="14340" name="Text Box 3"/>
          <p:cNvSpPr txBox="1">
            <a:spLocks noChangeArrowheads="1"/>
          </p:cNvSpPr>
          <p:nvPr/>
        </p:nvSpPr>
        <p:spPr bwMode="auto">
          <a:xfrm>
            <a:off x="688074" y="783610"/>
            <a:ext cx="10040995"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14341" name="Rectangle 4"/>
          <p:cNvSpPr>
            <a:spLocks noChangeArrowheads="1"/>
          </p:cNvSpPr>
          <p:nvPr/>
        </p:nvSpPr>
        <p:spPr bwMode="auto">
          <a:xfrm>
            <a:off x="1170296" y="1219200"/>
            <a:ext cx="4191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4342" name="AutoShape 5"/>
          <p:cNvSpPr>
            <a:spLocks noChangeArrowheads="1"/>
          </p:cNvSpPr>
          <p:nvPr/>
        </p:nvSpPr>
        <p:spPr bwMode="auto">
          <a:xfrm>
            <a:off x="7086600" y="2362200"/>
            <a:ext cx="3124200" cy="685800"/>
          </a:xfrm>
          <a:prstGeom prst="wedgeRoundRectCallout">
            <a:avLst>
              <a:gd name="adj1" fmla="val -110058"/>
              <a:gd name="adj2" fmla="val 70650"/>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3. Invoke Employee’s no-</a:t>
            </a:r>
            <a:r>
              <a:rPr lang="en-US" altLang="en-US" sz="2000" dirty="0" err="1">
                <a:solidFill>
                  <a:schemeClr val="bg1"/>
                </a:solidFill>
              </a:rPr>
              <a:t>arg</a:t>
            </a:r>
            <a:r>
              <a:rPr lang="en-US" altLang="en-US" sz="2000" dirty="0">
                <a:solidFill>
                  <a:schemeClr val="bg1"/>
                </a:solidFill>
              </a:rPr>
              <a:t> constructor</a:t>
            </a:r>
          </a:p>
        </p:txBody>
      </p:sp>
      <p:sp>
        <p:nvSpPr>
          <p:cNvPr id="14343" name="Rectangle 6"/>
          <p:cNvSpPr>
            <a:spLocks noChangeArrowheads="1"/>
          </p:cNvSpPr>
          <p:nvPr/>
        </p:nvSpPr>
        <p:spPr bwMode="auto">
          <a:xfrm>
            <a:off x="1310185" y="1746913"/>
            <a:ext cx="5014415" cy="310487"/>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4344" name="Rectangle 7"/>
          <p:cNvSpPr>
            <a:spLocks noChangeArrowheads="1"/>
          </p:cNvSpPr>
          <p:nvPr/>
        </p:nvSpPr>
        <p:spPr bwMode="auto">
          <a:xfrm>
            <a:off x="957618" y="3120664"/>
            <a:ext cx="42672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21370997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844825" y="124239"/>
            <a:ext cx="6248400" cy="457200"/>
          </a:xfrm>
          <a:noFill/>
        </p:spPr>
        <p:txBody>
          <a:bodyPr>
            <a:normAutofit fontScale="90000"/>
          </a:bodyPr>
          <a:lstStyle/>
          <a:p>
            <a:r>
              <a:rPr lang="en-US" altLang="en-US" sz="3600" dirty="0"/>
              <a:t>Trace Execution</a:t>
            </a:r>
          </a:p>
        </p:txBody>
      </p:sp>
      <p:sp>
        <p:nvSpPr>
          <p:cNvPr id="15362"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8235741-C8D6-44EF-8F7A-150F99B81E6D}" type="slidenum">
              <a:rPr lang="en-US" altLang="en-US" sz="1400"/>
              <a:pPr/>
              <a:t>29</a:t>
            </a:fld>
            <a:endParaRPr lang="en-US" altLang="en-US" sz="1400"/>
          </a:p>
        </p:txBody>
      </p:sp>
      <p:sp>
        <p:nvSpPr>
          <p:cNvPr id="15364" name="Text Box 3"/>
          <p:cNvSpPr txBox="1">
            <a:spLocks noChangeArrowheads="1"/>
          </p:cNvSpPr>
          <p:nvPr/>
        </p:nvSpPr>
        <p:spPr bwMode="auto">
          <a:xfrm>
            <a:off x="695739" y="781878"/>
            <a:ext cx="9568070"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a:t>
            </a:r>
            <a:endParaRPr lang="en-US" altLang="en-US" sz="1700" b="1" dirty="0">
              <a:solidFill>
                <a:schemeClr val="bg1"/>
              </a:solidFill>
              <a:latin typeface="Courier New" panose="02070309020205020404" pitchFamily="49" charset="0"/>
              <a:cs typeface="Times New Roman" panose="02020603050405020304" pitchFamily="18" charset="0"/>
            </a:endParaRP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class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15365" name="Rectangle 4"/>
          <p:cNvSpPr>
            <a:spLocks noChangeArrowheads="1"/>
          </p:cNvSpPr>
          <p:nvPr/>
        </p:nvSpPr>
        <p:spPr bwMode="auto">
          <a:xfrm>
            <a:off x="1288774" y="1278835"/>
            <a:ext cx="4191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5366" name="AutoShape 5"/>
          <p:cNvSpPr>
            <a:spLocks noChangeArrowheads="1"/>
          </p:cNvSpPr>
          <p:nvPr/>
        </p:nvSpPr>
        <p:spPr bwMode="auto">
          <a:xfrm>
            <a:off x="6781800" y="2514600"/>
            <a:ext cx="3352800" cy="685800"/>
          </a:xfrm>
          <a:prstGeom prst="wedgeRoundRectCallout">
            <a:avLst>
              <a:gd name="adj1" fmla="val -84898"/>
              <a:gd name="adj2" fmla="val 76620"/>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4. Invoke Employee(String) constructor</a:t>
            </a:r>
          </a:p>
        </p:txBody>
      </p:sp>
      <p:sp>
        <p:nvSpPr>
          <p:cNvPr id="15367" name="Rectangle 6"/>
          <p:cNvSpPr>
            <a:spLocks noChangeArrowheads="1"/>
          </p:cNvSpPr>
          <p:nvPr/>
        </p:nvSpPr>
        <p:spPr bwMode="auto">
          <a:xfrm>
            <a:off x="1212574" y="1782418"/>
            <a:ext cx="42672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5368" name="Rectangle 7"/>
          <p:cNvSpPr>
            <a:spLocks noChangeArrowheads="1"/>
          </p:cNvSpPr>
          <p:nvPr/>
        </p:nvSpPr>
        <p:spPr bwMode="auto">
          <a:xfrm>
            <a:off x="881270" y="3086100"/>
            <a:ext cx="5715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5369" name="Rectangle 8"/>
          <p:cNvSpPr>
            <a:spLocks noChangeArrowheads="1"/>
          </p:cNvSpPr>
          <p:nvPr/>
        </p:nvSpPr>
        <p:spPr bwMode="auto">
          <a:xfrm>
            <a:off x="844825" y="4086640"/>
            <a:ext cx="5715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1188285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831573" y="52654"/>
            <a:ext cx="6248400" cy="457200"/>
          </a:xfrm>
          <a:noFill/>
        </p:spPr>
        <p:txBody>
          <a:bodyPr>
            <a:normAutofit fontScale="90000"/>
          </a:bodyPr>
          <a:lstStyle/>
          <a:p>
            <a:r>
              <a:rPr lang="en-US" altLang="en-US" sz="3600" dirty="0"/>
              <a:t>Trace Execution</a:t>
            </a:r>
          </a:p>
        </p:txBody>
      </p:sp>
      <p:sp>
        <p:nvSpPr>
          <p:cNvPr id="16388" name="Text Box 3"/>
          <p:cNvSpPr txBox="1">
            <a:spLocks noChangeArrowheads="1"/>
          </p:cNvSpPr>
          <p:nvPr/>
        </p:nvSpPr>
        <p:spPr bwMode="auto">
          <a:xfrm>
            <a:off x="831573" y="702365"/>
            <a:ext cx="9607827"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16389" name="Rectangle 4"/>
          <p:cNvSpPr>
            <a:spLocks noChangeArrowheads="1"/>
          </p:cNvSpPr>
          <p:nvPr/>
        </p:nvSpPr>
        <p:spPr bwMode="auto">
          <a:xfrm>
            <a:off x="1434548" y="1219200"/>
            <a:ext cx="4191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6390" name="AutoShape 5"/>
          <p:cNvSpPr>
            <a:spLocks noChangeArrowheads="1"/>
          </p:cNvSpPr>
          <p:nvPr/>
        </p:nvSpPr>
        <p:spPr bwMode="auto">
          <a:xfrm>
            <a:off x="6781800" y="4648200"/>
            <a:ext cx="3352800" cy="685800"/>
          </a:xfrm>
          <a:prstGeom prst="wedgeRoundRectCallout">
            <a:avLst>
              <a:gd name="adj1" fmla="val -81773"/>
              <a:gd name="adj2" fmla="val 90278"/>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5. Invoke Person() constructor</a:t>
            </a:r>
          </a:p>
        </p:txBody>
      </p:sp>
      <p:sp>
        <p:nvSpPr>
          <p:cNvPr id="16391" name="Rectangle 6"/>
          <p:cNvSpPr>
            <a:spLocks noChangeArrowheads="1"/>
          </p:cNvSpPr>
          <p:nvPr/>
        </p:nvSpPr>
        <p:spPr bwMode="auto">
          <a:xfrm>
            <a:off x="1434548" y="1731065"/>
            <a:ext cx="42672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6392" name="Rectangle 7"/>
          <p:cNvSpPr>
            <a:spLocks noChangeArrowheads="1"/>
          </p:cNvSpPr>
          <p:nvPr/>
        </p:nvSpPr>
        <p:spPr bwMode="auto">
          <a:xfrm>
            <a:off x="1098273" y="3024858"/>
            <a:ext cx="5715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6393" name="Rectangle 8"/>
          <p:cNvSpPr>
            <a:spLocks noChangeArrowheads="1"/>
          </p:cNvSpPr>
          <p:nvPr/>
        </p:nvSpPr>
        <p:spPr bwMode="auto">
          <a:xfrm>
            <a:off x="1098273" y="4069270"/>
            <a:ext cx="5715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6394" name="Rectangle 9"/>
          <p:cNvSpPr>
            <a:spLocks noChangeArrowheads="1"/>
          </p:cNvSpPr>
          <p:nvPr/>
        </p:nvSpPr>
        <p:spPr bwMode="auto">
          <a:xfrm>
            <a:off x="1066800" y="5342283"/>
            <a:ext cx="5715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37241825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818321" y="190501"/>
            <a:ext cx="6248400" cy="457200"/>
          </a:xfrm>
          <a:noFill/>
        </p:spPr>
        <p:txBody>
          <a:bodyPr>
            <a:normAutofit fontScale="90000"/>
          </a:bodyPr>
          <a:lstStyle/>
          <a:p>
            <a:r>
              <a:rPr lang="en-US" altLang="en-US" sz="3600" dirty="0"/>
              <a:t>Trace Execution</a:t>
            </a:r>
          </a:p>
        </p:txBody>
      </p:sp>
      <p:sp>
        <p:nvSpPr>
          <p:cNvPr id="17412" name="Text Box 3"/>
          <p:cNvSpPr txBox="1">
            <a:spLocks noChangeArrowheads="1"/>
          </p:cNvSpPr>
          <p:nvPr/>
        </p:nvSpPr>
        <p:spPr bwMode="auto">
          <a:xfrm>
            <a:off x="662609" y="788327"/>
            <a:ext cx="9713843"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public </a:t>
            </a:r>
            <a:r>
              <a:rPr lang="en-US" altLang="en-US" sz="1700" b="1" dirty="0">
                <a:solidFill>
                  <a:schemeClr val="bg1"/>
                </a:solidFill>
                <a:latin typeface="Courier New" panose="02070309020205020404" pitchFamily="49" charset="0"/>
                <a:cs typeface="Times New Roman" panose="02020603050405020304" pitchFamily="18" charset="0"/>
              </a:rPr>
              <a:t>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17413" name="Rectangle 4"/>
          <p:cNvSpPr>
            <a:spLocks noChangeArrowheads="1"/>
          </p:cNvSpPr>
          <p:nvPr/>
        </p:nvSpPr>
        <p:spPr bwMode="auto">
          <a:xfrm>
            <a:off x="997226" y="1263839"/>
            <a:ext cx="4191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7414" name="AutoShape 5"/>
          <p:cNvSpPr>
            <a:spLocks noChangeArrowheads="1"/>
          </p:cNvSpPr>
          <p:nvPr/>
        </p:nvSpPr>
        <p:spPr bwMode="auto">
          <a:xfrm>
            <a:off x="6781800" y="4876800"/>
            <a:ext cx="3352800" cy="685800"/>
          </a:xfrm>
          <a:prstGeom prst="wedgeRoundRectCallout">
            <a:avLst>
              <a:gd name="adj1" fmla="val -84898"/>
              <a:gd name="adj2" fmla="val 76620"/>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6. Execute </a:t>
            </a:r>
            <a:r>
              <a:rPr lang="en-US" altLang="en-US" sz="2000" dirty="0" err="1">
                <a:solidFill>
                  <a:schemeClr val="bg1"/>
                </a:solidFill>
              </a:rPr>
              <a:t>println</a:t>
            </a:r>
            <a:endParaRPr lang="en-US" altLang="en-US" sz="2000" dirty="0">
              <a:solidFill>
                <a:schemeClr val="bg1"/>
              </a:solidFill>
            </a:endParaRPr>
          </a:p>
        </p:txBody>
      </p:sp>
      <p:sp>
        <p:nvSpPr>
          <p:cNvPr id="17415" name="Rectangle 6"/>
          <p:cNvSpPr>
            <a:spLocks noChangeArrowheads="1"/>
          </p:cNvSpPr>
          <p:nvPr/>
        </p:nvSpPr>
        <p:spPr bwMode="auto">
          <a:xfrm>
            <a:off x="818321" y="1784075"/>
            <a:ext cx="42672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7416" name="Rectangle 7"/>
          <p:cNvSpPr>
            <a:spLocks noChangeArrowheads="1"/>
          </p:cNvSpPr>
          <p:nvPr/>
        </p:nvSpPr>
        <p:spPr bwMode="auto">
          <a:xfrm>
            <a:off x="818321" y="3079475"/>
            <a:ext cx="5715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7417" name="Rectangle 8"/>
          <p:cNvSpPr>
            <a:spLocks noChangeArrowheads="1"/>
          </p:cNvSpPr>
          <p:nvPr/>
        </p:nvSpPr>
        <p:spPr bwMode="auto">
          <a:xfrm>
            <a:off x="997226" y="4146275"/>
            <a:ext cx="5715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7418" name="Rectangle 9"/>
          <p:cNvSpPr>
            <a:spLocks noChangeArrowheads="1"/>
          </p:cNvSpPr>
          <p:nvPr/>
        </p:nvSpPr>
        <p:spPr bwMode="auto">
          <a:xfrm flipV="1">
            <a:off x="1265581" y="5703226"/>
            <a:ext cx="7785654" cy="26213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34390733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858078" y="152400"/>
            <a:ext cx="6248400" cy="457200"/>
          </a:xfrm>
          <a:noFill/>
        </p:spPr>
        <p:txBody>
          <a:bodyPr>
            <a:normAutofit fontScale="90000"/>
          </a:bodyPr>
          <a:lstStyle/>
          <a:p>
            <a:r>
              <a:rPr lang="en-US" altLang="en-US" sz="3600" dirty="0"/>
              <a:t>Trace Execution</a:t>
            </a:r>
          </a:p>
        </p:txBody>
      </p:sp>
      <p:sp>
        <p:nvSpPr>
          <p:cNvPr id="18436" name="Text Box 3"/>
          <p:cNvSpPr txBox="1">
            <a:spLocks noChangeArrowheads="1"/>
          </p:cNvSpPr>
          <p:nvPr/>
        </p:nvSpPr>
        <p:spPr bwMode="auto">
          <a:xfrm>
            <a:off x="858078" y="808383"/>
            <a:ext cx="9581322"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 public </a:t>
            </a:r>
            <a:r>
              <a:rPr lang="en-US" altLang="en-US" sz="1700" b="1" dirty="0">
                <a:solidFill>
                  <a:schemeClr val="bg1"/>
                </a:solidFill>
                <a:latin typeface="Courier New" panose="02070309020205020404" pitchFamily="49" charset="0"/>
                <a:cs typeface="Times New Roman" panose="02020603050405020304" pitchFamily="18" charset="0"/>
              </a:rPr>
              <a:t>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18437" name="Rectangle 4"/>
          <p:cNvSpPr>
            <a:spLocks noChangeArrowheads="1"/>
          </p:cNvSpPr>
          <p:nvPr/>
        </p:nvSpPr>
        <p:spPr bwMode="auto">
          <a:xfrm>
            <a:off x="1341783" y="1282148"/>
            <a:ext cx="4191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8438" name="AutoShape 5"/>
          <p:cNvSpPr>
            <a:spLocks noChangeArrowheads="1"/>
          </p:cNvSpPr>
          <p:nvPr/>
        </p:nvSpPr>
        <p:spPr bwMode="auto">
          <a:xfrm>
            <a:off x="6781800" y="4876800"/>
            <a:ext cx="3352800" cy="685800"/>
          </a:xfrm>
          <a:prstGeom prst="wedgeRoundRectCallout">
            <a:avLst>
              <a:gd name="adj1" fmla="val -87310"/>
              <a:gd name="adj2" fmla="val -103935"/>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7. Execute </a:t>
            </a:r>
            <a:r>
              <a:rPr lang="en-US" altLang="en-US" sz="2000" dirty="0" err="1">
                <a:solidFill>
                  <a:schemeClr val="bg1"/>
                </a:solidFill>
              </a:rPr>
              <a:t>println</a:t>
            </a:r>
            <a:endParaRPr lang="en-US" altLang="en-US" sz="2000" dirty="0">
              <a:solidFill>
                <a:schemeClr val="bg1"/>
              </a:solidFill>
            </a:endParaRPr>
          </a:p>
        </p:txBody>
      </p:sp>
      <p:sp>
        <p:nvSpPr>
          <p:cNvPr id="18439" name="Rectangle 6"/>
          <p:cNvSpPr>
            <a:spLocks noChangeArrowheads="1"/>
          </p:cNvSpPr>
          <p:nvPr/>
        </p:nvSpPr>
        <p:spPr bwMode="auto">
          <a:xfrm>
            <a:off x="1129748" y="1802296"/>
            <a:ext cx="42672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8440" name="Rectangle 7"/>
          <p:cNvSpPr>
            <a:spLocks noChangeArrowheads="1"/>
          </p:cNvSpPr>
          <p:nvPr/>
        </p:nvSpPr>
        <p:spPr bwMode="auto">
          <a:xfrm>
            <a:off x="1129748" y="3105978"/>
            <a:ext cx="5715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8441" name="Rectangle 9"/>
          <p:cNvSpPr>
            <a:spLocks noChangeArrowheads="1"/>
          </p:cNvSpPr>
          <p:nvPr/>
        </p:nvSpPr>
        <p:spPr bwMode="auto">
          <a:xfrm>
            <a:off x="1129748" y="4409660"/>
            <a:ext cx="70104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35112281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646043" y="114302"/>
            <a:ext cx="6248400" cy="457200"/>
          </a:xfrm>
          <a:noFill/>
        </p:spPr>
        <p:txBody>
          <a:bodyPr>
            <a:normAutofit fontScale="90000"/>
          </a:bodyPr>
          <a:lstStyle/>
          <a:p>
            <a:r>
              <a:rPr lang="en-US" altLang="en-US" sz="3600" dirty="0"/>
              <a:t>Trace Execution</a:t>
            </a:r>
          </a:p>
        </p:txBody>
      </p:sp>
      <p:sp>
        <p:nvSpPr>
          <p:cNvPr id="19460" name="Text Box 3"/>
          <p:cNvSpPr txBox="1">
            <a:spLocks noChangeArrowheads="1"/>
          </p:cNvSpPr>
          <p:nvPr/>
        </p:nvSpPr>
        <p:spPr bwMode="auto">
          <a:xfrm>
            <a:off x="755374" y="742123"/>
            <a:ext cx="9684026"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public </a:t>
            </a:r>
            <a:r>
              <a:rPr lang="en-US" altLang="en-US" sz="1700" b="1" dirty="0">
                <a:solidFill>
                  <a:schemeClr val="bg1"/>
                </a:solidFill>
                <a:latin typeface="Courier New" panose="02070309020205020404" pitchFamily="49" charset="0"/>
                <a:cs typeface="Times New Roman" panose="02020603050405020304" pitchFamily="18" charset="0"/>
              </a:rPr>
              <a:t>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19461" name="Rectangle 4"/>
          <p:cNvSpPr>
            <a:spLocks noChangeArrowheads="1"/>
          </p:cNvSpPr>
          <p:nvPr/>
        </p:nvSpPr>
        <p:spPr bwMode="auto">
          <a:xfrm>
            <a:off x="1182757" y="1219200"/>
            <a:ext cx="4191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9462" name="AutoShape 5"/>
          <p:cNvSpPr>
            <a:spLocks noChangeArrowheads="1"/>
          </p:cNvSpPr>
          <p:nvPr/>
        </p:nvSpPr>
        <p:spPr bwMode="auto">
          <a:xfrm>
            <a:off x="6781800" y="4876800"/>
            <a:ext cx="3352800" cy="685800"/>
          </a:xfrm>
          <a:prstGeom prst="wedgeRoundRectCallout">
            <a:avLst>
              <a:gd name="adj1" fmla="val -71449"/>
              <a:gd name="adj2" fmla="val -218750"/>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8. Execute </a:t>
            </a:r>
            <a:r>
              <a:rPr lang="en-US" altLang="en-US" sz="2000" dirty="0" err="1">
                <a:solidFill>
                  <a:schemeClr val="bg1"/>
                </a:solidFill>
              </a:rPr>
              <a:t>println</a:t>
            </a:r>
            <a:endParaRPr lang="en-US" altLang="en-US" sz="2000" dirty="0">
              <a:solidFill>
                <a:schemeClr val="bg1"/>
              </a:solidFill>
            </a:endParaRPr>
          </a:p>
        </p:txBody>
      </p:sp>
      <p:sp>
        <p:nvSpPr>
          <p:cNvPr id="19463" name="Rectangle 6"/>
          <p:cNvSpPr>
            <a:spLocks noChangeArrowheads="1"/>
          </p:cNvSpPr>
          <p:nvPr/>
        </p:nvSpPr>
        <p:spPr bwMode="auto">
          <a:xfrm>
            <a:off x="970722" y="1752600"/>
            <a:ext cx="42672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9464" name="Rectangle 8"/>
          <p:cNvSpPr>
            <a:spLocks noChangeArrowheads="1"/>
          </p:cNvSpPr>
          <p:nvPr/>
        </p:nvSpPr>
        <p:spPr bwMode="auto">
          <a:xfrm>
            <a:off x="1182756" y="3570778"/>
            <a:ext cx="8951843" cy="259099"/>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23830370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685800" y="152400"/>
            <a:ext cx="6248400" cy="457200"/>
          </a:xfrm>
          <a:noFill/>
        </p:spPr>
        <p:txBody>
          <a:bodyPr>
            <a:normAutofit fontScale="90000"/>
          </a:bodyPr>
          <a:lstStyle/>
          <a:p>
            <a:r>
              <a:rPr lang="en-US" altLang="en-US" sz="3600" dirty="0"/>
              <a:t>Trace Execution</a:t>
            </a:r>
          </a:p>
        </p:txBody>
      </p:sp>
      <p:sp>
        <p:nvSpPr>
          <p:cNvPr id="20484" name="Text Box 3"/>
          <p:cNvSpPr txBox="1">
            <a:spLocks noChangeArrowheads="1"/>
          </p:cNvSpPr>
          <p:nvPr/>
        </p:nvSpPr>
        <p:spPr bwMode="auto">
          <a:xfrm>
            <a:off x="685800" y="861391"/>
            <a:ext cx="10043270" cy="571695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public class Faculty extends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static void main(String[] </a:t>
            </a:r>
            <a:r>
              <a:rPr lang="en-US" altLang="en-US" sz="1700" b="1" dirty="0" err="1">
                <a:solidFill>
                  <a:schemeClr val="bg1"/>
                </a:solidFill>
                <a:latin typeface="Courier New" panose="02070309020205020404" pitchFamily="49" charset="0"/>
                <a:cs typeface="Times New Roman" panose="02020603050405020304" pitchFamily="18" charset="0"/>
              </a:rPr>
              <a:t>args</a:t>
            </a: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new Faculty();</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smtClean="0">
                <a:solidFill>
                  <a:schemeClr val="bg1"/>
                </a:solidFill>
                <a:latin typeface="Courier New" panose="02070309020205020404" pitchFamily="49" charset="0"/>
                <a:cs typeface="Times New Roman" panose="02020603050405020304" pitchFamily="18" charset="0"/>
              </a:rPr>
              <a:t>public </a:t>
            </a:r>
            <a:r>
              <a:rPr lang="en-US" altLang="en-US" sz="1700" b="1" dirty="0">
                <a:solidFill>
                  <a:schemeClr val="bg1"/>
                </a:solidFill>
                <a:latin typeface="Courier New" panose="02070309020205020404" pitchFamily="49" charset="0"/>
                <a:cs typeface="Times New Roman" panose="02020603050405020304" pitchFamily="18" charset="0"/>
              </a:rPr>
              <a:t>Faculty()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("(4) Faculty's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Employee extends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Employee()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this("(2) Invoke Employee’s overloaded constructor");</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("(3) Employee's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  </a:t>
            </a:r>
            <a:r>
              <a:rPr lang="en-US" altLang="en-US" sz="1700" b="1" dirty="0">
                <a:solidFill>
                  <a:schemeClr val="bg1"/>
                </a:solidFill>
                <a:latin typeface="Courier New" panose="02070309020205020404" pitchFamily="49" charset="0"/>
                <a:cs typeface="Times New Roman" panose="02020603050405020304" pitchFamily="18" charset="0"/>
              </a:rPr>
              <a:t>public Employee(String s)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(s);</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a:p>
            <a:pPr>
              <a:lnSpc>
                <a:spcPct val="50000"/>
              </a:lnSpc>
              <a:spcBef>
                <a:spcPct val="50000"/>
              </a:spcBef>
            </a:pPr>
            <a:r>
              <a:rPr lang="en-US" altLang="en-US" sz="1700" b="1" dirty="0" smtClean="0">
                <a:solidFill>
                  <a:schemeClr val="bg1"/>
                </a:solidFill>
                <a:latin typeface="Courier New" panose="02070309020205020404" pitchFamily="49" charset="0"/>
                <a:cs typeface="Times New Roman" panose="02020603050405020304" pitchFamily="18" charset="0"/>
              </a:rPr>
              <a:t>class </a:t>
            </a:r>
            <a:r>
              <a:rPr lang="en-US" altLang="en-US" sz="1700" b="1" dirty="0">
                <a:solidFill>
                  <a:schemeClr val="bg1"/>
                </a:solidFill>
                <a:latin typeface="Courier New" panose="02070309020205020404" pitchFamily="49" charset="0"/>
                <a:cs typeface="Times New Roman" panose="02020603050405020304" pitchFamily="18" charset="0"/>
              </a:rPr>
              <a:t>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public Person()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r>
              <a:rPr lang="en-US" altLang="en-US" sz="1700" b="1" dirty="0" err="1">
                <a:solidFill>
                  <a:schemeClr val="bg1"/>
                </a:solidFill>
                <a:latin typeface="Courier New" panose="02070309020205020404" pitchFamily="49" charset="0"/>
                <a:cs typeface="Times New Roman" panose="02020603050405020304" pitchFamily="18" charset="0"/>
              </a:rPr>
              <a:t>System.out.println</a:t>
            </a:r>
            <a:r>
              <a:rPr lang="en-US" altLang="en-US" sz="1700" b="1" dirty="0">
                <a:solidFill>
                  <a:schemeClr val="bg1"/>
                </a:solidFill>
                <a:latin typeface="Courier New" panose="02070309020205020404" pitchFamily="49" charset="0"/>
                <a:cs typeface="Times New Roman" panose="02020603050405020304" pitchFamily="18" charset="0"/>
              </a:rPr>
              <a:t>("(1) Person's no-</a:t>
            </a:r>
            <a:r>
              <a:rPr lang="en-US" altLang="en-US" sz="1700" b="1" dirty="0" err="1">
                <a:solidFill>
                  <a:schemeClr val="bg1"/>
                </a:solidFill>
                <a:latin typeface="Courier New" panose="02070309020205020404" pitchFamily="49" charset="0"/>
                <a:cs typeface="Times New Roman" panose="02020603050405020304" pitchFamily="18" charset="0"/>
              </a:rPr>
              <a:t>arg</a:t>
            </a:r>
            <a:r>
              <a:rPr lang="en-US" altLang="en-US" sz="1700" b="1" dirty="0">
                <a:solidFill>
                  <a:schemeClr val="bg1"/>
                </a:solidFill>
                <a:latin typeface="Courier New" panose="02070309020205020404" pitchFamily="49" charset="0"/>
                <a:cs typeface="Times New Roman" panose="02020603050405020304" pitchFamily="18" charset="0"/>
              </a:rPr>
              <a:t> constructor is invoked");</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  }</a:t>
            </a:r>
          </a:p>
          <a:p>
            <a:pPr>
              <a:lnSpc>
                <a:spcPct val="50000"/>
              </a:lnSpc>
              <a:spcBef>
                <a:spcPct val="50000"/>
              </a:spcBef>
            </a:pPr>
            <a:r>
              <a:rPr lang="en-US" altLang="en-US" sz="1700" b="1" dirty="0">
                <a:solidFill>
                  <a:schemeClr val="bg1"/>
                </a:solidFill>
                <a:latin typeface="Courier New" panose="02070309020205020404" pitchFamily="49" charset="0"/>
                <a:cs typeface="Times New Roman" panose="02020603050405020304" pitchFamily="18" charset="0"/>
              </a:rPr>
              <a:t>}</a:t>
            </a:r>
          </a:p>
        </p:txBody>
      </p:sp>
      <p:sp>
        <p:nvSpPr>
          <p:cNvPr id="20485" name="Rectangle 4"/>
          <p:cNvSpPr>
            <a:spLocks noChangeArrowheads="1"/>
          </p:cNvSpPr>
          <p:nvPr/>
        </p:nvSpPr>
        <p:spPr bwMode="auto">
          <a:xfrm>
            <a:off x="1103244" y="1345096"/>
            <a:ext cx="4191000"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0486" name="AutoShape 5"/>
          <p:cNvSpPr>
            <a:spLocks noChangeArrowheads="1"/>
          </p:cNvSpPr>
          <p:nvPr/>
        </p:nvSpPr>
        <p:spPr bwMode="auto">
          <a:xfrm>
            <a:off x="6934200" y="2590800"/>
            <a:ext cx="3352800" cy="685800"/>
          </a:xfrm>
          <a:prstGeom prst="wedgeRoundRectCallout">
            <a:avLst>
              <a:gd name="adj1" fmla="val -60083"/>
              <a:gd name="adj2" fmla="val -85417"/>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bg1"/>
                </a:solidFill>
              </a:rPr>
              <a:t>9. Execute </a:t>
            </a:r>
            <a:r>
              <a:rPr lang="en-US" altLang="en-US" sz="2000" dirty="0" err="1">
                <a:solidFill>
                  <a:schemeClr val="bg1"/>
                </a:solidFill>
              </a:rPr>
              <a:t>println</a:t>
            </a:r>
            <a:endParaRPr lang="en-US" altLang="en-US" sz="2000" dirty="0">
              <a:solidFill>
                <a:schemeClr val="bg1"/>
              </a:solidFill>
            </a:endParaRPr>
          </a:p>
        </p:txBody>
      </p:sp>
      <p:sp>
        <p:nvSpPr>
          <p:cNvPr id="20487" name="Rectangle 7"/>
          <p:cNvSpPr>
            <a:spLocks noChangeArrowheads="1"/>
          </p:cNvSpPr>
          <p:nvPr/>
        </p:nvSpPr>
        <p:spPr bwMode="auto">
          <a:xfrm>
            <a:off x="1215886" y="2110409"/>
            <a:ext cx="8709992" cy="2286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val="37088888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209800" y="247650"/>
            <a:ext cx="7848600" cy="1123950"/>
          </a:xfrm>
        </p:spPr>
        <p:txBody>
          <a:bodyPr/>
          <a:lstStyle/>
          <a:p>
            <a:pPr eaLnBrk="1" hangingPunct="1"/>
            <a:r>
              <a:rPr lang="en-AU" smtClean="0">
                <a:cs typeface="Times New Roman" pitchFamily="18" charset="0"/>
              </a:rPr>
              <a:t>Constructors</a:t>
            </a:r>
          </a:p>
        </p:txBody>
      </p:sp>
      <p:sp>
        <p:nvSpPr>
          <p:cNvPr id="23555" name="Rectangle 3"/>
          <p:cNvSpPr>
            <a:spLocks noGrp="1" noChangeArrowheads="1"/>
          </p:cNvSpPr>
          <p:nvPr>
            <p:ph idx="1"/>
          </p:nvPr>
        </p:nvSpPr>
        <p:spPr>
          <a:xfrm>
            <a:off x="2209800" y="1524000"/>
            <a:ext cx="8001000" cy="2667000"/>
          </a:xfrm>
        </p:spPr>
        <p:txBody>
          <a:bodyPr>
            <a:normAutofit lnSpcReduction="10000"/>
          </a:bodyPr>
          <a:lstStyle/>
          <a:p>
            <a:pPr eaLnBrk="1" hangingPunct="1">
              <a:spcBef>
                <a:spcPct val="50000"/>
              </a:spcBef>
              <a:buFont typeface="Wingdings" pitchFamily="2" charset="2"/>
              <a:buChar char="Ø"/>
            </a:pPr>
            <a:r>
              <a:rPr lang="en-US" dirty="0">
                <a:cs typeface="Arial" charset="0"/>
              </a:rPr>
              <a:t>If the first statement in a derived class constructor is not a call to a base class constructor, the compiler will insert a call to the default class constructor </a:t>
            </a:r>
            <a:r>
              <a:rPr lang="en-US" dirty="0" err="1">
                <a:cs typeface="Arial" charset="0"/>
              </a:rPr>
              <a:t>i.e</a:t>
            </a:r>
            <a:r>
              <a:rPr lang="en-US" dirty="0">
                <a:cs typeface="Arial" charset="0"/>
              </a:rPr>
              <a:t> super ( ), for you</a:t>
            </a:r>
          </a:p>
          <a:p>
            <a:pPr eaLnBrk="1" hangingPunct="1">
              <a:spcBef>
                <a:spcPct val="50000"/>
              </a:spcBef>
              <a:buFont typeface="Wingdings" pitchFamily="2" charset="2"/>
              <a:buChar char="Ø"/>
            </a:pPr>
            <a:r>
              <a:rPr lang="en-US" dirty="0">
                <a:cs typeface="Arial" charset="0"/>
              </a:rPr>
              <a:t>Default call for base class constructor is with no arguments. This sometimes result in a compiler error. Why?</a:t>
            </a:r>
          </a:p>
          <a:p>
            <a:pPr eaLnBrk="1" hangingPunct="1">
              <a:spcBef>
                <a:spcPct val="50000"/>
              </a:spcBef>
              <a:buFont typeface="Wingdings" pitchFamily="2" charset="2"/>
              <a:buNone/>
            </a:pPr>
            <a:endParaRPr lang="en-US" dirty="0">
              <a:cs typeface="Arial" charset="0"/>
            </a:endParaRPr>
          </a:p>
        </p:txBody>
      </p:sp>
      <p:sp>
        <p:nvSpPr>
          <p:cNvPr id="2" name="Slide Number Placeholder 1"/>
          <p:cNvSpPr>
            <a:spLocks noGrp="1"/>
          </p:cNvSpPr>
          <p:nvPr>
            <p:ph type="sldNum" sz="quarter" idx="12"/>
          </p:nvPr>
        </p:nvSpPr>
        <p:spPr/>
        <p:txBody>
          <a:bodyPr/>
          <a:lstStyle/>
          <a:p>
            <a:fld id="{D57F1E4F-1CFF-5643-939E-02111984F565}" type="slidenum">
              <a:rPr lang="en-US" smtClean="0"/>
              <a:t>35</a:t>
            </a:fld>
            <a:endParaRPr lang="en-US" dirty="0"/>
          </a:p>
        </p:txBody>
      </p:sp>
      <p:sp>
        <p:nvSpPr>
          <p:cNvPr id="216068" name="Text Box 4"/>
          <p:cNvSpPr txBox="1">
            <a:spLocks noChangeArrowheads="1"/>
          </p:cNvSpPr>
          <p:nvPr/>
        </p:nvSpPr>
        <p:spPr bwMode="auto">
          <a:xfrm>
            <a:off x="1752600" y="4191000"/>
            <a:ext cx="8382000" cy="1892826"/>
          </a:xfrm>
          <a:prstGeom prst="rect">
            <a:avLst/>
          </a:prstGeom>
          <a:noFill/>
          <a:ln w="12700">
            <a:noFill/>
            <a:miter lim="800000"/>
            <a:headEnd/>
            <a:tailEnd/>
          </a:ln>
        </p:spPr>
        <p:txBody>
          <a:bodyPr>
            <a:spAutoFit/>
          </a:bodyPr>
          <a:lstStyle/>
          <a:p>
            <a:pPr lvl="1">
              <a:lnSpc>
                <a:spcPct val="90000"/>
              </a:lnSpc>
              <a:spcBef>
                <a:spcPct val="50000"/>
              </a:spcBef>
              <a:buClr>
                <a:schemeClr val="tx1"/>
              </a:buClr>
              <a:buFont typeface="Wingdings" pitchFamily="2" charset="2"/>
              <a:buChar char="Ø"/>
            </a:pPr>
            <a:r>
              <a:rPr lang="en-US" sz="2000" dirty="0">
                <a:solidFill>
                  <a:srgbClr val="0066FF"/>
                </a:solidFill>
                <a:latin typeface="Comic Sans MS" pitchFamily="66" charset="0"/>
              </a:rPr>
              <a:t> 	When you define your own constructor in a class, no                          	default constructor is created by the compiler. Thus you 	have to define the no argument constructor for the class 	yourself so that in a derived class you don’t get the 	compile error due to call to default constructor of 	base 	class</a:t>
            </a:r>
          </a:p>
          <a:p>
            <a:pPr>
              <a:spcBef>
                <a:spcPct val="50000"/>
              </a:spcBef>
            </a:pPr>
            <a:endParaRPr lang="en-US" dirty="0">
              <a:latin typeface="Calibri" pitchFamily="34" charset="0"/>
            </a:endParaRPr>
          </a:p>
        </p:txBody>
      </p:sp>
    </p:spTree>
    <p:extLst>
      <p:ext uri="{BB962C8B-B14F-4D97-AF65-F5344CB8AC3E}">
        <p14:creationId xmlns:p14="http://schemas.microsoft.com/office/powerpoint/2010/main" val="3043842131"/>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type="wd">
                                    <p:tmPct val="100000"/>
                                  </p:iterate>
                                  <p:childTnLst>
                                    <p:set>
                                      <p:cBhvr>
                                        <p:cTn id="6" dur="1" fill="hold">
                                          <p:stCondLst>
                                            <p:cond delay="0"/>
                                          </p:stCondLst>
                                        </p:cTn>
                                        <p:tgtEl>
                                          <p:spTgt spid="216068"/>
                                        </p:tgtEl>
                                        <p:attrNameLst>
                                          <p:attrName>style.visibility</p:attrName>
                                        </p:attrNameLst>
                                      </p:cBhvr>
                                      <p:to>
                                        <p:strVal val="visible"/>
                                      </p:to>
                                    </p:set>
                                    <p:animEffect transition="in" filter="dissolve">
                                      <p:cBhvr>
                                        <p:cTn id="7" dur="300"/>
                                        <p:tgtEl>
                                          <p:spTgt spid="216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8"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981200" y="274638"/>
            <a:ext cx="8229600" cy="939800"/>
          </a:xfrm>
        </p:spPr>
        <p:txBody>
          <a:bodyPr/>
          <a:lstStyle/>
          <a:p>
            <a:pPr eaLnBrk="1" hangingPunct="1"/>
            <a:r>
              <a:rPr lang="en-US" smtClean="0">
                <a:cs typeface="Times New Roman" pitchFamily="18" charset="0"/>
              </a:rPr>
              <a:t>Example</a:t>
            </a:r>
            <a:endParaRPr lang="ur-PK" smtClean="0"/>
          </a:p>
        </p:txBody>
      </p:sp>
      <p:sp>
        <p:nvSpPr>
          <p:cNvPr id="3" name="Content Placeholder 2"/>
          <p:cNvSpPr>
            <a:spLocks noGrp="1"/>
          </p:cNvSpPr>
          <p:nvPr>
            <p:ph idx="1"/>
          </p:nvPr>
        </p:nvSpPr>
        <p:spPr>
          <a:xfrm>
            <a:off x="1809751" y="1000125"/>
            <a:ext cx="8501063" cy="2857500"/>
          </a:xfrm>
          <a:ln>
            <a:solidFill>
              <a:schemeClr val="accent1"/>
            </a:solidFill>
          </a:ln>
        </p:spPr>
        <p:txBody>
          <a:bodyPr rtlCol="1">
            <a:normAutofit lnSpcReduction="10000"/>
          </a:bodyPr>
          <a:lstStyle/>
          <a:p>
            <a:pPr>
              <a:buNone/>
              <a:defRPr/>
            </a:pPr>
            <a:r>
              <a:rPr lang="en-US" sz="1800" b="1" dirty="0"/>
              <a:t>public class Person {</a:t>
            </a:r>
          </a:p>
          <a:p>
            <a:pPr>
              <a:buNone/>
              <a:defRPr/>
            </a:pPr>
            <a:r>
              <a:rPr lang="en-US" sz="1800" b="1" dirty="0"/>
              <a:t>	protected String name;</a:t>
            </a:r>
          </a:p>
          <a:p>
            <a:pPr>
              <a:buNone/>
              <a:defRPr/>
            </a:pPr>
            <a:r>
              <a:rPr lang="en-US" sz="1800" b="1" dirty="0"/>
              <a:t>	protected String address;</a:t>
            </a:r>
          </a:p>
          <a:p>
            <a:pPr>
              <a:buNone/>
              <a:defRPr/>
            </a:pPr>
            <a:r>
              <a:rPr lang="ur-PK" sz="1800" b="1" dirty="0">
                <a:solidFill>
                  <a:srgbClr val="0070C0"/>
                </a:solidFill>
              </a:rPr>
              <a:t>/</a:t>
            </a:r>
            <a:r>
              <a:rPr lang="en-US" sz="1800" b="1" dirty="0">
                <a:solidFill>
                  <a:srgbClr val="0070C0"/>
                </a:solidFill>
              </a:rPr>
              <a:t>* Default constructor */</a:t>
            </a:r>
            <a:endParaRPr lang="ur-PK" sz="1800" b="1" dirty="0">
              <a:solidFill>
                <a:srgbClr val="0070C0"/>
              </a:solidFill>
            </a:endParaRPr>
          </a:p>
          <a:p>
            <a:pPr>
              <a:buNone/>
              <a:defRPr/>
            </a:pPr>
            <a:r>
              <a:rPr lang="en-US" sz="1800" b="1" dirty="0"/>
              <a:t>public Person() {</a:t>
            </a:r>
          </a:p>
          <a:p>
            <a:pPr>
              <a:buNone/>
              <a:defRPr/>
            </a:pPr>
            <a:r>
              <a:rPr lang="en-US" sz="1800" b="1" dirty="0"/>
              <a:t>  </a:t>
            </a:r>
            <a:r>
              <a:rPr lang="en-US" sz="1800" b="1" dirty="0" err="1"/>
              <a:t>System.out.println</a:t>
            </a:r>
            <a:r>
              <a:rPr lang="en-US" sz="1800" b="1" dirty="0"/>
              <a:t>(“Inside </a:t>
            </a:r>
            <a:r>
              <a:rPr lang="en-US" sz="1800" b="1" dirty="0" err="1"/>
              <a:t>Person:Constructor</a:t>
            </a:r>
            <a:r>
              <a:rPr lang="en-US" sz="1800" b="1" dirty="0"/>
              <a:t>”)</a:t>
            </a:r>
          </a:p>
          <a:p>
            <a:pPr>
              <a:buNone/>
              <a:defRPr/>
            </a:pPr>
            <a:r>
              <a:rPr lang="en-US" sz="1800" b="1" dirty="0"/>
              <a:t>   name = ""; address = "";</a:t>
            </a:r>
          </a:p>
          <a:p>
            <a:pPr>
              <a:buNone/>
              <a:defRPr/>
            </a:pPr>
            <a:r>
              <a:rPr lang="en-US" sz="1800" b="1" dirty="0"/>
              <a:t> }</a:t>
            </a:r>
            <a:r>
              <a:rPr lang="ur-PK" sz="1800" b="1" dirty="0"/>
              <a:t>. . . .</a:t>
            </a:r>
          </a:p>
          <a:p>
            <a:pPr>
              <a:buNone/>
              <a:defRPr/>
            </a:pPr>
            <a:r>
              <a:rPr lang="en-US" sz="1800" b="1" dirty="0"/>
              <a:t>}</a:t>
            </a:r>
            <a:endParaRPr lang="ur-PK" sz="1800" b="1" dirty="0"/>
          </a:p>
        </p:txBody>
      </p:sp>
      <p:sp>
        <p:nvSpPr>
          <p:cNvPr id="2" name="Slide Number Placeholder 1"/>
          <p:cNvSpPr>
            <a:spLocks noGrp="1"/>
          </p:cNvSpPr>
          <p:nvPr>
            <p:ph type="sldNum" sz="quarter" idx="12"/>
          </p:nvPr>
        </p:nvSpPr>
        <p:spPr/>
        <p:txBody>
          <a:bodyPr/>
          <a:lstStyle/>
          <a:p>
            <a:fld id="{D57F1E4F-1CFF-5643-939E-02111984F565}" type="slidenum">
              <a:rPr lang="en-US" smtClean="0"/>
              <a:t>36</a:t>
            </a:fld>
            <a:endParaRPr lang="en-US" dirty="0"/>
          </a:p>
        </p:txBody>
      </p:sp>
      <p:sp>
        <p:nvSpPr>
          <p:cNvPr id="24580" name="Content Placeholder 2"/>
          <p:cNvSpPr txBox="1">
            <a:spLocks/>
          </p:cNvSpPr>
          <p:nvPr/>
        </p:nvSpPr>
        <p:spPr bwMode="auto">
          <a:xfrm>
            <a:off x="1809751" y="3857625"/>
            <a:ext cx="8501063" cy="1500188"/>
          </a:xfrm>
          <a:prstGeom prst="rect">
            <a:avLst/>
          </a:prstGeom>
          <a:noFill/>
          <a:ln w="9525">
            <a:solidFill>
              <a:schemeClr val="accent1"/>
            </a:solidFill>
            <a:miter lim="800000"/>
            <a:headEnd/>
            <a:tailEnd/>
          </a:ln>
        </p:spPr>
        <p:txBody>
          <a:bodyPr/>
          <a:lstStyle/>
          <a:p>
            <a:r>
              <a:rPr lang="en-US" b="1" dirty="0">
                <a:latin typeface="Calibri" pitchFamily="34" charset="0"/>
              </a:rPr>
              <a:t>public class Student </a:t>
            </a:r>
            <a:r>
              <a:rPr lang="en-US" b="1" dirty="0">
                <a:solidFill>
                  <a:srgbClr val="FF0000"/>
                </a:solidFill>
                <a:latin typeface="Calibri" pitchFamily="34" charset="0"/>
              </a:rPr>
              <a:t>extends</a:t>
            </a:r>
            <a:r>
              <a:rPr lang="en-US" b="1" dirty="0">
                <a:latin typeface="Calibri" pitchFamily="34" charset="0"/>
              </a:rPr>
              <a:t> Person {</a:t>
            </a:r>
          </a:p>
          <a:p>
            <a:r>
              <a:rPr lang="en-US" b="1" dirty="0">
                <a:latin typeface="Calibri" pitchFamily="34" charset="0"/>
              </a:rPr>
              <a:t>public Student() </a:t>
            </a:r>
          </a:p>
          <a:p>
            <a:r>
              <a:rPr lang="en-US" b="1" dirty="0">
                <a:latin typeface="Calibri" pitchFamily="34" charset="0"/>
              </a:rPr>
              <a:t>{    System.out.println(“Inside Student:Constructor”);</a:t>
            </a:r>
          </a:p>
          <a:p>
            <a:r>
              <a:rPr lang="en-US" b="1" dirty="0">
                <a:latin typeface="Calibri" pitchFamily="34" charset="0"/>
              </a:rPr>
              <a:t>}</a:t>
            </a:r>
            <a:r>
              <a:rPr lang="ur-PK" b="1" dirty="0">
                <a:latin typeface="Calibri" pitchFamily="34" charset="0"/>
              </a:rPr>
              <a:t>. . . .</a:t>
            </a:r>
          </a:p>
          <a:p>
            <a:r>
              <a:rPr lang="en-US" b="1" dirty="0">
                <a:latin typeface="Calibri" pitchFamily="34" charset="0"/>
              </a:rPr>
              <a:t>}</a:t>
            </a:r>
            <a:endParaRPr lang="ur-PK" b="1" dirty="0">
              <a:latin typeface="Calibri" pitchFamily="34" charset="0"/>
            </a:endParaRPr>
          </a:p>
        </p:txBody>
      </p:sp>
      <p:sp>
        <p:nvSpPr>
          <p:cNvPr id="24581" name="Content Placeholder 2"/>
          <p:cNvSpPr txBox="1">
            <a:spLocks/>
          </p:cNvSpPr>
          <p:nvPr/>
        </p:nvSpPr>
        <p:spPr bwMode="auto">
          <a:xfrm>
            <a:off x="1809751" y="5357813"/>
            <a:ext cx="8501063" cy="1143000"/>
          </a:xfrm>
          <a:prstGeom prst="rect">
            <a:avLst/>
          </a:prstGeom>
          <a:noFill/>
          <a:ln w="9525">
            <a:solidFill>
              <a:schemeClr val="accent1"/>
            </a:solidFill>
            <a:miter lim="800000"/>
            <a:headEnd/>
            <a:tailEnd/>
          </a:ln>
        </p:spPr>
        <p:txBody>
          <a:bodyPr/>
          <a:lstStyle/>
          <a:p>
            <a:endParaRPr lang="ar-SA" b="1">
              <a:latin typeface="Calibri" pitchFamily="34" charset="0"/>
            </a:endParaRPr>
          </a:p>
        </p:txBody>
      </p:sp>
      <p:sp>
        <p:nvSpPr>
          <p:cNvPr id="24582" name="Rectangle 6"/>
          <p:cNvSpPr>
            <a:spLocks noChangeArrowheads="1"/>
          </p:cNvSpPr>
          <p:nvPr/>
        </p:nvSpPr>
        <p:spPr bwMode="auto">
          <a:xfrm>
            <a:off x="1809750" y="5357814"/>
            <a:ext cx="4572000" cy="923925"/>
          </a:xfrm>
          <a:prstGeom prst="rect">
            <a:avLst/>
          </a:prstGeom>
          <a:noFill/>
          <a:ln w="9525">
            <a:noFill/>
            <a:miter lim="800000"/>
            <a:headEnd/>
            <a:tailEnd/>
          </a:ln>
        </p:spPr>
        <p:txBody>
          <a:bodyPr>
            <a:spAutoFit/>
          </a:bodyPr>
          <a:lstStyle/>
          <a:p>
            <a:r>
              <a:rPr lang="en-US" b="1" dirty="0">
                <a:latin typeface="Calibri" pitchFamily="34" charset="0"/>
              </a:rPr>
              <a:t>public static void </a:t>
            </a:r>
            <a:r>
              <a:rPr lang="en-US" b="1" dirty="0">
                <a:solidFill>
                  <a:srgbClr val="FF0000"/>
                </a:solidFill>
                <a:latin typeface="Calibri" pitchFamily="34" charset="0"/>
              </a:rPr>
              <a:t>main</a:t>
            </a:r>
            <a:r>
              <a:rPr lang="en-US" b="1" dirty="0">
                <a:latin typeface="Calibri" pitchFamily="34" charset="0"/>
              </a:rPr>
              <a:t>( String[] args ){</a:t>
            </a:r>
          </a:p>
          <a:p>
            <a:r>
              <a:rPr lang="en-US" b="1" dirty="0">
                <a:latin typeface="Calibri" pitchFamily="34" charset="0"/>
              </a:rPr>
              <a:t>   Student ann = new Student();</a:t>
            </a:r>
          </a:p>
          <a:p>
            <a:r>
              <a:rPr lang="en-US" b="1" dirty="0">
                <a:latin typeface="Calibri" pitchFamily="34" charset="0"/>
              </a:rPr>
              <a:t>}</a:t>
            </a:r>
            <a:endParaRPr lang="ur-PK" dirty="0">
              <a:latin typeface="Calibri" pitchFamily="34" charset="0"/>
            </a:endParaRPr>
          </a:p>
        </p:txBody>
      </p:sp>
    </p:spTree>
    <p:extLst>
      <p:ext uri="{BB962C8B-B14F-4D97-AF65-F5344CB8AC3E}">
        <p14:creationId xmlns:p14="http://schemas.microsoft.com/office/powerpoint/2010/main" val="3915746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991544" y="0"/>
            <a:ext cx="8229600" cy="1143000"/>
          </a:xfrm>
        </p:spPr>
        <p:txBody>
          <a:bodyPr/>
          <a:lstStyle/>
          <a:p>
            <a:pPr eaLnBrk="1" hangingPunct="1"/>
            <a:r>
              <a:rPr lang="en-US" b="1" dirty="0" smtClean="0">
                <a:cs typeface="Times New Roman" pitchFamily="18" charset="0"/>
              </a:rPr>
              <a:t>The “super” keyword</a:t>
            </a:r>
            <a:endParaRPr lang="ur-PK" dirty="0" smtClean="0"/>
          </a:p>
        </p:txBody>
      </p:sp>
      <p:sp>
        <p:nvSpPr>
          <p:cNvPr id="25603" name="Content Placeholder 2"/>
          <p:cNvSpPr>
            <a:spLocks noGrp="1"/>
          </p:cNvSpPr>
          <p:nvPr>
            <p:ph idx="1"/>
          </p:nvPr>
        </p:nvSpPr>
        <p:spPr>
          <a:xfrm>
            <a:off x="1981200" y="1357313"/>
            <a:ext cx="8229600" cy="5500687"/>
          </a:xfrm>
        </p:spPr>
        <p:txBody>
          <a:bodyPr/>
          <a:lstStyle/>
          <a:p>
            <a:pPr eaLnBrk="1" hangingPunct="1"/>
            <a:r>
              <a:rPr lang="en-US" sz="2400" dirty="0">
                <a:cs typeface="Arial" charset="0"/>
              </a:rPr>
              <a:t>A subclass can also </a:t>
            </a:r>
            <a:r>
              <a:rPr lang="en-US" sz="2400" dirty="0">
                <a:solidFill>
                  <a:schemeClr val="accent1"/>
                </a:solidFill>
                <a:cs typeface="Arial" charset="0"/>
              </a:rPr>
              <a:t>explicitly</a:t>
            </a:r>
            <a:r>
              <a:rPr lang="en-US" sz="2400" dirty="0">
                <a:cs typeface="Arial" charset="0"/>
              </a:rPr>
              <a:t> call a constructor of its immediate super class.</a:t>
            </a:r>
          </a:p>
          <a:p>
            <a:pPr eaLnBrk="1" hangingPunct="1"/>
            <a:r>
              <a:rPr lang="en-US" sz="2400" dirty="0">
                <a:cs typeface="Arial" charset="0"/>
              </a:rPr>
              <a:t>This is done by using the </a:t>
            </a:r>
            <a:r>
              <a:rPr lang="en-US" sz="2400" dirty="0">
                <a:solidFill>
                  <a:srgbClr val="FF0000"/>
                </a:solidFill>
                <a:cs typeface="Arial" charset="0"/>
              </a:rPr>
              <a:t>super</a:t>
            </a:r>
            <a:r>
              <a:rPr lang="en-US" sz="2400" dirty="0">
                <a:cs typeface="Arial" charset="0"/>
              </a:rPr>
              <a:t> constructor call.</a:t>
            </a:r>
          </a:p>
          <a:p>
            <a:pPr eaLnBrk="1" hangingPunct="1"/>
            <a:r>
              <a:rPr lang="en-US" sz="2400" dirty="0">
                <a:cs typeface="Arial" charset="0"/>
              </a:rPr>
              <a:t>A super constructor call in the constructor of a subclass will result in the execution of relevant constructor from the super class, based on the </a:t>
            </a:r>
            <a:r>
              <a:rPr lang="en-US" sz="2400" dirty="0">
                <a:solidFill>
                  <a:srgbClr val="FF0000"/>
                </a:solidFill>
                <a:cs typeface="Arial" charset="0"/>
              </a:rPr>
              <a:t>arguments </a:t>
            </a:r>
            <a:r>
              <a:rPr lang="en-US" sz="2400" dirty="0">
                <a:cs typeface="Arial" charset="0"/>
              </a:rPr>
              <a:t>passed.</a:t>
            </a:r>
          </a:p>
          <a:p>
            <a:pPr eaLnBrk="1" hangingPunct="1"/>
            <a:r>
              <a:rPr lang="en-US" sz="2400" dirty="0">
                <a:cs typeface="Arial" charset="0"/>
              </a:rPr>
              <a:t>Few things to remember when using the super constructor call:</a:t>
            </a:r>
          </a:p>
          <a:p>
            <a:pPr lvl="1" eaLnBrk="1" hangingPunct="1"/>
            <a:r>
              <a:rPr lang="en-US" sz="2000" dirty="0">
                <a:cs typeface="Arial" charset="0"/>
              </a:rPr>
              <a:t>The super() call must occur as the </a:t>
            </a:r>
            <a:r>
              <a:rPr lang="en-US" sz="2000" dirty="0">
                <a:solidFill>
                  <a:srgbClr val="FF0000"/>
                </a:solidFill>
                <a:cs typeface="Arial" charset="0"/>
              </a:rPr>
              <a:t>first statement </a:t>
            </a:r>
            <a:r>
              <a:rPr lang="en-US" sz="2000" dirty="0">
                <a:cs typeface="Arial" charset="0"/>
              </a:rPr>
              <a:t>in a </a:t>
            </a:r>
            <a:r>
              <a:rPr lang="en-US" sz="2400" dirty="0">
                <a:cs typeface="Arial" charset="0"/>
              </a:rPr>
              <a:t>constructor</a:t>
            </a:r>
          </a:p>
          <a:p>
            <a:pPr lvl="1" eaLnBrk="1" hangingPunct="1"/>
            <a:r>
              <a:rPr lang="en-US" sz="2000" dirty="0">
                <a:cs typeface="Arial" charset="0"/>
              </a:rPr>
              <a:t>The super() call can only be used in a </a:t>
            </a:r>
            <a:r>
              <a:rPr lang="en-US" sz="2000" dirty="0">
                <a:solidFill>
                  <a:srgbClr val="FF0000"/>
                </a:solidFill>
                <a:cs typeface="Arial" charset="0"/>
              </a:rPr>
              <a:t>constructor</a:t>
            </a:r>
            <a:r>
              <a:rPr lang="en-US" sz="2000" dirty="0">
                <a:cs typeface="Arial" charset="0"/>
              </a:rPr>
              <a:t> (not in ordinary methods)</a:t>
            </a:r>
            <a:endParaRPr lang="ur-PK" sz="2000" dirty="0"/>
          </a:p>
        </p:txBody>
      </p:sp>
      <p:sp>
        <p:nvSpPr>
          <p:cNvPr id="2" name="Slide Number Placeholder 1"/>
          <p:cNvSpPr>
            <a:spLocks noGrp="1"/>
          </p:cNvSpPr>
          <p:nvPr>
            <p:ph type="sldNum" sz="quarter" idx="12"/>
          </p:nvPr>
        </p:nvSpPr>
        <p:spPr/>
        <p:txBody>
          <a:bodyPr/>
          <a:lstStyle/>
          <a:p>
            <a:fld id="{D57F1E4F-1CFF-5643-939E-02111984F565}" type="slidenum">
              <a:rPr lang="en-US" smtClean="0"/>
              <a:t>37</a:t>
            </a:fld>
            <a:endParaRPr lang="en-US" dirty="0"/>
          </a:p>
        </p:txBody>
      </p:sp>
    </p:spTree>
    <p:extLst>
      <p:ext uri="{BB962C8B-B14F-4D97-AF65-F5344CB8AC3E}">
        <p14:creationId xmlns:p14="http://schemas.microsoft.com/office/powerpoint/2010/main" val="3572277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063552" y="0"/>
            <a:ext cx="8229600" cy="1143000"/>
          </a:xfrm>
        </p:spPr>
        <p:txBody>
          <a:bodyPr/>
          <a:lstStyle/>
          <a:p>
            <a:pPr eaLnBrk="1" hangingPunct="1"/>
            <a:r>
              <a:rPr lang="en-US" dirty="0" smtClean="0">
                <a:cs typeface="Times New Roman" pitchFamily="18" charset="0"/>
              </a:rPr>
              <a:t>  Super Keyword Example</a:t>
            </a:r>
            <a:endParaRPr lang="ur-PK" dirty="0" smtClean="0"/>
          </a:p>
        </p:txBody>
      </p:sp>
      <p:sp>
        <p:nvSpPr>
          <p:cNvPr id="26627" name="Content Placeholder 2"/>
          <p:cNvSpPr>
            <a:spLocks noGrp="1"/>
          </p:cNvSpPr>
          <p:nvPr>
            <p:ph idx="1"/>
          </p:nvPr>
        </p:nvSpPr>
        <p:spPr>
          <a:xfrm>
            <a:off x="1981200" y="1428751"/>
            <a:ext cx="8229600" cy="4697413"/>
          </a:xfrm>
        </p:spPr>
        <p:txBody>
          <a:bodyPr>
            <a:normAutofit fontScale="92500" lnSpcReduction="10000"/>
          </a:bodyPr>
          <a:lstStyle/>
          <a:p>
            <a:pPr eaLnBrk="1" hangingPunct="1">
              <a:buFont typeface="Arial" charset="0"/>
              <a:buNone/>
            </a:pPr>
            <a:r>
              <a:rPr lang="en-US" b="1" dirty="0">
                <a:cs typeface="Arial" charset="0"/>
              </a:rPr>
              <a:t>public Student(){</a:t>
            </a:r>
          </a:p>
          <a:p>
            <a:pPr eaLnBrk="1" hangingPunct="1">
              <a:buFont typeface="Arial" charset="0"/>
              <a:buNone/>
            </a:pPr>
            <a:r>
              <a:rPr lang="en-US" b="1" dirty="0">
                <a:solidFill>
                  <a:srgbClr val="FF0000"/>
                </a:solidFill>
                <a:cs typeface="Arial" charset="0"/>
              </a:rPr>
              <a:t>super( "</a:t>
            </a:r>
            <a:r>
              <a:rPr lang="en-US" b="1" dirty="0" err="1">
                <a:solidFill>
                  <a:srgbClr val="FF0000"/>
                </a:solidFill>
                <a:cs typeface="Arial" charset="0"/>
              </a:rPr>
              <a:t>SomeName</a:t>
            </a:r>
            <a:r>
              <a:rPr lang="en-US" b="1" dirty="0">
                <a:solidFill>
                  <a:srgbClr val="FF0000"/>
                </a:solidFill>
                <a:cs typeface="Arial" charset="0"/>
              </a:rPr>
              <a:t>", "</a:t>
            </a:r>
            <a:r>
              <a:rPr lang="en-US" b="1" dirty="0" err="1">
                <a:solidFill>
                  <a:srgbClr val="FF0000"/>
                </a:solidFill>
                <a:cs typeface="Arial" charset="0"/>
              </a:rPr>
              <a:t>SomeAddress</a:t>
            </a:r>
            <a:r>
              <a:rPr lang="en-US" b="1" dirty="0">
                <a:solidFill>
                  <a:srgbClr val="FF0000"/>
                </a:solidFill>
                <a:cs typeface="Arial" charset="0"/>
              </a:rPr>
              <a:t>" );</a:t>
            </a:r>
          </a:p>
          <a:p>
            <a:pPr eaLnBrk="1" hangingPunct="1">
              <a:buFont typeface="Arial" charset="0"/>
              <a:buNone/>
            </a:pPr>
            <a:r>
              <a:rPr lang="en-US" b="1" dirty="0" err="1">
                <a:cs typeface="Arial" charset="0"/>
              </a:rPr>
              <a:t>System.out.println</a:t>
            </a:r>
            <a:r>
              <a:rPr lang="en-US" b="1" dirty="0">
                <a:cs typeface="Arial" charset="0"/>
              </a:rPr>
              <a:t>("Inside </a:t>
            </a:r>
            <a:r>
              <a:rPr lang="en-US" b="1" dirty="0" err="1">
                <a:cs typeface="Arial" charset="0"/>
              </a:rPr>
              <a:t>Student:Constructor</a:t>
            </a:r>
            <a:r>
              <a:rPr lang="en-US" b="1" dirty="0">
                <a:cs typeface="Arial" charset="0"/>
              </a:rPr>
              <a:t>");</a:t>
            </a:r>
          </a:p>
          <a:p>
            <a:pPr eaLnBrk="1" hangingPunct="1">
              <a:buFont typeface="Arial" charset="0"/>
              <a:buNone/>
            </a:pPr>
            <a:r>
              <a:rPr lang="en-US" b="1" dirty="0">
                <a:cs typeface="Arial" charset="0"/>
              </a:rPr>
              <a:t>}</a:t>
            </a:r>
          </a:p>
          <a:p>
            <a:pPr eaLnBrk="1" hangingPunct="1">
              <a:buFont typeface="Arial" charset="0"/>
              <a:buNone/>
            </a:pPr>
            <a:endParaRPr lang="en-US" b="1" dirty="0">
              <a:cs typeface="Arial" charset="0"/>
            </a:endParaRPr>
          </a:p>
          <a:p>
            <a:pPr eaLnBrk="1" hangingPunct="1"/>
            <a:r>
              <a:rPr lang="en-US" sz="2400" dirty="0">
                <a:cs typeface="Arial" charset="0"/>
              </a:rPr>
              <a:t>Another use of super is to refer to members of the super class (just like the this reference ).</a:t>
            </a:r>
          </a:p>
          <a:p>
            <a:pPr eaLnBrk="1" hangingPunct="1"/>
            <a:endParaRPr lang="en-US" b="1" dirty="0">
              <a:cs typeface="Arial" charset="0"/>
            </a:endParaRPr>
          </a:p>
          <a:p>
            <a:pPr eaLnBrk="1" hangingPunct="1">
              <a:buFont typeface="Arial" charset="0"/>
              <a:buNone/>
            </a:pPr>
            <a:r>
              <a:rPr lang="en-US" b="1" dirty="0">
                <a:cs typeface="Arial" charset="0"/>
              </a:rPr>
              <a:t>public Student() {</a:t>
            </a:r>
          </a:p>
          <a:p>
            <a:pPr eaLnBrk="1" hangingPunct="1">
              <a:buFont typeface="Arial" charset="0"/>
              <a:buNone/>
            </a:pPr>
            <a:r>
              <a:rPr lang="en-US" b="1" dirty="0">
                <a:solidFill>
                  <a:srgbClr val="FF0000"/>
                </a:solidFill>
                <a:cs typeface="Arial" charset="0"/>
              </a:rPr>
              <a:t>super.name</a:t>
            </a:r>
            <a:r>
              <a:rPr lang="en-US" b="1" dirty="0">
                <a:cs typeface="Arial" charset="0"/>
              </a:rPr>
              <a:t> = “</a:t>
            </a:r>
            <a:r>
              <a:rPr lang="en-US" b="1" dirty="0" err="1">
                <a:cs typeface="Arial" charset="0"/>
              </a:rPr>
              <a:t>somename</a:t>
            </a:r>
            <a:r>
              <a:rPr lang="en-US" b="1" dirty="0">
                <a:cs typeface="Arial" charset="0"/>
              </a:rPr>
              <a:t>”;</a:t>
            </a:r>
          </a:p>
          <a:p>
            <a:pPr eaLnBrk="1" hangingPunct="1">
              <a:buFont typeface="Arial" charset="0"/>
              <a:buNone/>
            </a:pPr>
            <a:r>
              <a:rPr lang="en-US" b="1" dirty="0" err="1">
                <a:solidFill>
                  <a:srgbClr val="FF0000"/>
                </a:solidFill>
                <a:cs typeface="Arial" charset="0"/>
              </a:rPr>
              <a:t>super.address</a:t>
            </a:r>
            <a:r>
              <a:rPr lang="en-US" b="1" dirty="0">
                <a:cs typeface="Arial" charset="0"/>
              </a:rPr>
              <a:t> = “some address”;</a:t>
            </a:r>
          </a:p>
          <a:p>
            <a:pPr eaLnBrk="1" hangingPunct="1">
              <a:buFont typeface="Arial" charset="0"/>
              <a:buNone/>
            </a:pPr>
            <a:r>
              <a:rPr lang="en-US" b="1" dirty="0">
                <a:cs typeface="Arial" charset="0"/>
              </a:rPr>
              <a:t>}</a:t>
            </a:r>
            <a:endParaRPr lang="ur-PK" b="1" dirty="0"/>
          </a:p>
        </p:txBody>
      </p:sp>
      <p:sp>
        <p:nvSpPr>
          <p:cNvPr id="2" name="Slide Number Placeholder 1"/>
          <p:cNvSpPr>
            <a:spLocks noGrp="1"/>
          </p:cNvSpPr>
          <p:nvPr>
            <p:ph type="sldNum" sz="quarter" idx="12"/>
          </p:nvPr>
        </p:nvSpPr>
        <p:spPr/>
        <p:txBody>
          <a:bodyPr/>
          <a:lstStyle/>
          <a:p>
            <a:fld id="{D57F1E4F-1CFF-5643-939E-02111984F565}" type="slidenum">
              <a:rPr lang="en-US" smtClean="0"/>
              <a:t>38</a:t>
            </a:fld>
            <a:endParaRPr lang="en-US" dirty="0"/>
          </a:p>
        </p:txBody>
      </p:sp>
    </p:spTree>
    <p:extLst>
      <p:ext uri="{BB962C8B-B14F-4D97-AF65-F5344CB8AC3E}">
        <p14:creationId xmlns:p14="http://schemas.microsoft.com/office/powerpoint/2010/main" val="4057965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063552" y="0"/>
            <a:ext cx="8229600" cy="1143000"/>
          </a:xfrm>
        </p:spPr>
        <p:txBody>
          <a:bodyPr/>
          <a:lstStyle/>
          <a:p>
            <a:pPr eaLnBrk="1" hangingPunct="1"/>
            <a:r>
              <a:rPr lang="en-US" b="1" dirty="0" smtClean="0">
                <a:cs typeface="Times New Roman" pitchFamily="18" charset="0"/>
              </a:rPr>
              <a:t>Object Class</a:t>
            </a:r>
            <a:endParaRPr lang="en-US" dirty="0" smtClean="0">
              <a:cs typeface="Times New Roman" pitchFamily="18" charset="0"/>
            </a:endParaRPr>
          </a:p>
        </p:txBody>
      </p:sp>
      <p:sp>
        <p:nvSpPr>
          <p:cNvPr id="27651" name="Content Placeholder 2"/>
          <p:cNvSpPr>
            <a:spLocks noGrp="1"/>
          </p:cNvSpPr>
          <p:nvPr>
            <p:ph idx="1"/>
          </p:nvPr>
        </p:nvSpPr>
        <p:spPr>
          <a:xfrm>
            <a:off x="2024063" y="1428751"/>
            <a:ext cx="8229600" cy="4525963"/>
          </a:xfrm>
        </p:spPr>
        <p:txBody>
          <a:bodyPr>
            <a:normAutofit/>
          </a:bodyPr>
          <a:lstStyle/>
          <a:p>
            <a:pPr eaLnBrk="1" hangingPunct="1"/>
            <a:r>
              <a:rPr lang="en-US" sz="2800" dirty="0">
                <a:cs typeface="Arial" charset="0"/>
              </a:rPr>
              <a:t>Object class is mother of all classes</a:t>
            </a:r>
          </a:p>
          <a:p>
            <a:pPr lvl="1" eaLnBrk="1" hangingPunct="1"/>
            <a:r>
              <a:rPr lang="en-US" sz="2400" dirty="0">
                <a:cs typeface="Arial" charset="0"/>
              </a:rPr>
              <a:t>In Java language, all classes are sub-classed (extended) from the Object super class</a:t>
            </a:r>
          </a:p>
          <a:p>
            <a:pPr lvl="1" eaLnBrk="1" hangingPunct="1"/>
            <a:r>
              <a:rPr lang="en-US" sz="2400" dirty="0">
                <a:cs typeface="Arial" charset="0"/>
              </a:rPr>
              <a:t>Object class is the only class that does not have a parent class</a:t>
            </a:r>
          </a:p>
          <a:p>
            <a:pPr eaLnBrk="1" hangingPunct="1"/>
            <a:r>
              <a:rPr lang="en-US" sz="2800" dirty="0">
                <a:cs typeface="Arial" charset="0"/>
              </a:rPr>
              <a:t>Defines and implements behavior common to all classes including the ones that you write</a:t>
            </a:r>
          </a:p>
          <a:p>
            <a:pPr lvl="1" eaLnBrk="1" hangingPunct="1"/>
            <a:r>
              <a:rPr lang="en-US" sz="2400" dirty="0" err="1">
                <a:cs typeface="Arial" charset="0"/>
              </a:rPr>
              <a:t>getClass</a:t>
            </a:r>
            <a:r>
              <a:rPr lang="en-US" sz="2400" dirty="0">
                <a:cs typeface="Arial" charset="0"/>
              </a:rPr>
              <a:t>()</a:t>
            </a:r>
          </a:p>
          <a:p>
            <a:pPr lvl="1" eaLnBrk="1" hangingPunct="1"/>
            <a:r>
              <a:rPr lang="en-US" sz="2400" dirty="0">
                <a:cs typeface="Arial" charset="0"/>
              </a:rPr>
              <a:t>equals()</a:t>
            </a:r>
          </a:p>
          <a:p>
            <a:pPr lvl="1" eaLnBrk="1" hangingPunct="1"/>
            <a:r>
              <a:rPr lang="en-US" sz="2400" dirty="0" err="1">
                <a:cs typeface="Arial" charset="0"/>
              </a:rPr>
              <a:t>toString</a:t>
            </a:r>
            <a:r>
              <a:rPr lang="en-US" sz="2400" dirty="0">
                <a:cs typeface="Arial" charset="0"/>
              </a:rPr>
              <a:t>()</a:t>
            </a:r>
          </a:p>
        </p:txBody>
      </p:sp>
      <p:sp>
        <p:nvSpPr>
          <p:cNvPr id="2" name="Slide Number Placeholder 1"/>
          <p:cNvSpPr>
            <a:spLocks noGrp="1"/>
          </p:cNvSpPr>
          <p:nvPr>
            <p:ph type="sldNum" sz="quarter" idx="12"/>
          </p:nvPr>
        </p:nvSpPr>
        <p:spPr/>
        <p:txBody>
          <a:bodyPr/>
          <a:lstStyle/>
          <a:p>
            <a:fld id="{D57F1E4F-1CFF-5643-939E-02111984F565}" type="slidenum">
              <a:rPr lang="en-US" smtClean="0"/>
              <a:t>39</a:t>
            </a:fld>
            <a:endParaRPr lang="en-US" dirty="0"/>
          </a:p>
        </p:txBody>
      </p:sp>
    </p:spTree>
    <p:extLst>
      <p:ext uri="{BB962C8B-B14F-4D97-AF65-F5344CB8AC3E}">
        <p14:creationId xmlns:p14="http://schemas.microsoft.com/office/powerpoint/2010/main" val="39429347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emplate>
  <TotalTime>476</TotalTime>
  <Words>2757</Words>
  <Application>Microsoft Office PowerPoint</Application>
  <PresentationFormat>Custom</PresentationFormat>
  <Paragraphs>568</Paragraphs>
  <Slides>39</Slides>
  <Notes>4</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Clarity</vt:lpstr>
      <vt:lpstr>UNIT II: Inheritance</vt:lpstr>
      <vt:lpstr>Inheritance</vt:lpstr>
      <vt:lpstr>Inheritance  </vt:lpstr>
      <vt:lpstr>Inheritance</vt:lpstr>
      <vt:lpstr>Inheritance</vt:lpstr>
      <vt:lpstr>Inheritance</vt:lpstr>
      <vt:lpstr>Inheriting Data Members  </vt:lpstr>
      <vt:lpstr>Example</vt:lpstr>
      <vt:lpstr>Aggregation in Java</vt:lpstr>
      <vt:lpstr>Example (HAS-A relationship)</vt:lpstr>
      <vt:lpstr>Protected Modifier</vt:lpstr>
      <vt:lpstr>Protected Modifier</vt:lpstr>
      <vt:lpstr>Example(Protected Modifier)</vt:lpstr>
      <vt:lpstr>Method Overriding</vt:lpstr>
      <vt:lpstr>Example (Method Overriding)</vt:lpstr>
      <vt:lpstr>Example 2</vt:lpstr>
      <vt:lpstr>Method Overriding </vt:lpstr>
      <vt:lpstr>super keyword in java</vt:lpstr>
      <vt:lpstr>Inheritance  </vt:lpstr>
      <vt:lpstr>Inheriting Methods  </vt:lpstr>
      <vt:lpstr>1. super is used to refer immediate parent class instance variable. </vt:lpstr>
      <vt:lpstr>2. super() is used to invoke immediate parent class constructor. </vt:lpstr>
      <vt:lpstr>3. super is used to invoke immediate parent class method. </vt:lpstr>
      <vt:lpstr>CAUTION</vt:lpstr>
      <vt:lpstr>Constructor Chaining</vt:lpstr>
      <vt:lpstr>Trace Execution</vt:lpstr>
      <vt:lpstr>Trace Execution</vt:lpstr>
      <vt:lpstr>Trace Execution</vt:lpstr>
      <vt:lpstr>Trace Execution</vt:lpstr>
      <vt:lpstr>Trace Execution</vt:lpstr>
      <vt:lpstr>Trace Execution</vt:lpstr>
      <vt:lpstr>Trace Execution</vt:lpstr>
      <vt:lpstr>Trace Execution</vt:lpstr>
      <vt:lpstr>Trace Execution</vt:lpstr>
      <vt:lpstr>Constructors</vt:lpstr>
      <vt:lpstr>Example</vt:lpstr>
      <vt:lpstr>The “super” keyword</vt:lpstr>
      <vt:lpstr>  Super Keyword Example</vt:lpstr>
      <vt:lpstr>Object Class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bilal rauf</dc:creator>
  <cp:lastModifiedBy>CC6-156</cp:lastModifiedBy>
  <cp:revision>28</cp:revision>
  <dcterms:created xsi:type="dcterms:W3CDTF">2015-03-10T17:25:34Z</dcterms:created>
  <dcterms:modified xsi:type="dcterms:W3CDTF">2020-06-03T08:46:01Z</dcterms:modified>
</cp:coreProperties>
</file>