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7" r:id="rId8"/>
    <p:sldId id="264" r:id="rId9"/>
    <p:sldId id="265" r:id="rId10"/>
    <p:sldId id="268" r:id="rId11"/>
    <p:sldId id="269" r:id="rId12"/>
    <p:sldId id="271" r:id="rId13"/>
    <p:sldId id="270" r:id="rId14"/>
    <p:sldId id="272" r:id="rId15"/>
    <p:sldId id="273" r:id="rId16"/>
    <p:sldId id="260" r:id="rId17"/>
    <p:sldId id="26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6/21/2019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371600"/>
            <a:ext cx="8763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Virtualization technology is one of the fundamental components of cloud computing, especially </a:t>
            </a:r>
            <a:r>
              <a:rPr lang="en-IN" sz="24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in regard </a:t>
            </a:r>
            <a:r>
              <a:rPr lang="en-IN" sz="24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to infrastructure-based services. </a:t>
            </a:r>
            <a:endParaRPr lang="en-IN" sz="2400" b="1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endParaRPr lang="en-US" sz="2400" b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endParaRPr lang="en-US" sz="2400" b="1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endParaRPr lang="en-IN" sz="2400" b="1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r>
              <a:rPr lang="en-IN" sz="24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Virtualization </a:t>
            </a:r>
            <a:r>
              <a:rPr lang="en-IN" sz="24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allows the creation of a secure, </a:t>
            </a:r>
            <a:r>
              <a:rPr lang="en-IN" sz="24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customizable, and </a:t>
            </a:r>
            <a:r>
              <a:rPr lang="en-IN" sz="24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isolated execution </a:t>
            </a:r>
            <a:r>
              <a:rPr lang="en-IN" sz="24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environment for executing applications.</a:t>
            </a:r>
            <a:endParaRPr lang="en-IN" sz="2400" b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53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85800"/>
            <a:ext cx="8001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For example, we can run Windows OS on top of a </a:t>
            </a:r>
            <a:r>
              <a:rPr lang="en-IN" sz="24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virtual machine</a:t>
            </a:r>
            <a:r>
              <a:rPr lang="en-IN" sz="24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, which itself is running on Linux OS. </a:t>
            </a:r>
            <a:endParaRPr lang="en-IN" sz="2400" b="1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endParaRPr lang="en-IN" sz="2400" b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endParaRPr lang="en-IN" sz="2400" b="1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r>
              <a:rPr lang="en-IN" sz="24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Virtualization </a:t>
            </a:r>
            <a:r>
              <a:rPr lang="en-IN" sz="24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provides a great opportunity to </a:t>
            </a:r>
            <a:r>
              <a:rPr lang="en-IN" sz="24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build  elastically </a:t>
            </a:r>
            <a:r>
              <a:rPr lang="en-IN" sz="24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scalable systems that can provision additional capability with minimum costs.</a:t>
            </a:r>
          </a:p>
        </p:txBody>
      </p:sp>
    </p:spTree>
    <p:extLst>
      <p:ext uri="{BB962C8B-B14F-4D97-AF65-F5344CB8AC3E}">
        <p14:creationId xmlns:p14="http://schemas.microsoft.com/office/powerpoint/2010/main" val="415634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Windows\system32\config\systemprofile\Desktop\img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868680"/>
            <a:ext cx="6705600" cy="536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82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09600"/>
            <a:ext cx="8265404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Why Virtualization??</a:t>
            </a:r>
          </a:p>
          <a:p>
            <a:endParaRPr lang="en-IN" sz="2400" b="1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IN" sz="24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Increased </a:t>
            </a:r>
            <a:r>
              <a:rPr lang="en-IN" sz="24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performance and computing capacity</a:t>
            </a:r>
            <a:r>
              <a:rPr lang="en-IN" sz="24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IN" sz="2400" b="1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IN" sz="24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Underutilized hardware and software resources</a:t>
            </a:r>
            <a:r>
              <a:rPr lang="en-IN" sz="24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IN" sz="2400" b="1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IN" sz="24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Lack of space</a:t>
            </a:r>
            <a:r>
              <a:rPr lang="en-IN" sz="24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IN" sz="2400" b="1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IN" sz="24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Greening initiatives</a:t>
            </a:r>
            <a:r>
              <a:rPr lang="en-IN" sz="24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IN" sz="2400" b="1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IN" sz="24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Rise of administrative costs.</a:t>
            </a:r>
          </a:p>
        </p:txBody>
      </p:sp>
    </p:spTree>
    <p:extLst>
      <p:ext uri="{BB962C8B-B14F-4D97-AF65-F5344CB8AC3E}">
        <p14:creationId xmlns:p14="http://schemas.microsoft.com/office/powerpoint/2010/main" val="296157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457200"/>
            <a:ext cx="8534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7030A0"/>
                </a:solidFill>
              </a:rPr>
              <a:t>Virtualization is a broad concept that refers to the creation of a virtual version of something,</a:t>
            </a:r>
          </a:p>
          <a:p>
            <a:r>
              <a:rPr lang="en-IN" sz="2400" b="1" dirty="0">
                <a:solidFill>
                  <a:srgbClr val="7030A0"/>
                </a:solidFill>
              </a:rPr>
              <a:t>whether hardware, a software environment, storage, or a network. </a:t>
            </a:r>
            <a:endParaRPr lang="en-IN" sz="2400" b="1" dirty="0" smtClean="0">
              <a:solidFill>
                <a:srgbClr val="7030A0"/>
              </a:solidFill>
            </a:endParaRPr>
          </a:p>
          <a:p>
            <a:endParaRPr lang="en-IN" sz="2400" b="1" dirty="0">
              <a:solidFill>
                <a:srgbClr val="7030A0"/>
              </a:solidFill>
            </a:endParaRPr>
          </a:p>
          <a:p>
            <a:r>
              <a:rPr lang="en-IN" sz="2400" b="1" dirty="0" smtClean="0">
                <a:solidFill>
                  <a:srgbClr val="7030A0"/>
                </a:solidFill>
              </a:rPr>
              <a:t>In </a:t>
            </a:r>
            <a:r>
              <a:rPr lang="en-IN" sz="2400" b="1" dirty="0">
                <a:solidFill>
                  <a:srgbClr val="7030A0"/>
                </a:solidFill>
              </a:rPr>
              <a:t>a virtualized </a:t>
            </a:r>
            <a:r>
              <a:rPr lang="en-IN" sz="2400" b="1" dirty="0" smtClean="0">
                <a:solidFill>
                  <a:srgbClr val="7030A0"/>
                </a:solidFill>
              </a:rPr>
              <a:t>environment, there </a:t>
            </a:r>
            <a:r>
              <a:rPr lang="en-IN" sz="2400" b="1" dirty="0">
                <a:solidFill>
                  <a:srgbClr val="7030A0"/>
                </a:solidFill>
              </a:rPr>
              <a:t>are three major components: </a:t>
            </a:r>
            <a:r>
              <a:rPr lang="en-IN" sz="2400" b="1" u="sng" dirty="0">
                <a:solidFill>
                  <a:srgbClr val="7030A0"/>
                </a:solidFill>
              </a:rPr>
              <a:t>guest, host, and virtualization layer. </a:t>
            </a:r>
            <a:endParaRPr lang="en-IN" sz="2400" b="1" u="sng" dirty="0" smtClean="0">
              <a:solidFill>
                <a:srgbClr val="7030A0"/>
              </a:solidFill>
            </a:endParaRPr>
          </a:p>
          <a:p>
            <a:endParaRPr lang="en-IN" sz="2400" b="1" u="sng" dirty="0" smtClean="0">
              <a:solidFill>
                <a:srgbClr val="7030A0"/>
              </a:solidFill>
            </a:endParaRPr>
          </a:p>
          <a:p>
            <a:r>
              <a:rPr lang="en-IN" sz="2400" b="1" dirty="0" smtClean="0">
                <a:solidFill>
                  <a:srgbClr val="7030A0"/>
                </a:solidFill>
              </a:rPr>
              <a:t>The </a:t>
            </a:r>
            <a:r>
              <a:rPr lang="en-IN" sz="2400" b="1" dirty="0">
                <a:solidFill>
                  <a:srgbClr val="7030A0"/>
                </a:solidFill>
              </a:rPr>
              <a:t>guest represents </a:t>
            </a:r>
            <a:r>
              <a:rPr lang="en-IN" sz="2400" b="1" dirty="0" smtClean="0">
                <a:solidFill>
                  <a:srgbClr val="7030A0"/>
                </a:solidFill>
              </a:rPr>
              <a:t>the system </a:t>
            </a:r>
            <a:r>
              <a:rPr lang="en-IN" sz="2400" b="1" dirty="0">
                <a:solidFill>
                  <a:srgbClr val="7030A0"/>
                </a:solidFill>
              </a:rPr>
              <a:t>component that interacts with the virtualization layer rather than with the host, as </a:t>
            </a:r>
            <a:r>
              <a:rPr lang="en-IN" sz="2400" b="1" dirty="0" smtClean="0">
                <a:solidFill>
                  <a:srgbClr val="7030A0"/>
                </a:solidFill>
              </a:rPr>
              <a:t>would normally </a:t>
            </a:r>
            <a:r>
              <a:rPr lang="en-IN" sz="2400" b="1" dirty="0">
                <a:solidFill>
                  <a:srgbClr val="7030A0"/>
                </a:solidFill>
              </a:rPr>
              <a:t>happen. </a:t>
            </a:r>
            <a:endParaRPr lang="en-IN" sz="2400" b="1" dirty="0" smtClean="0">
              <a:solidFill>
                <a:srgbClr val="7030A0"/>
              </a:solidFill>
            </a:endParaRPr>
          </a:p>
          <a:p>
            <a:endParaRPr lang="en-IN" sz="2400" b="1" dirty="0">
              <a:solidFill>
                <a:srgbClr val="7030A0"/>
              </a:solidFill>
            </a:endParaRPr>
          </a:p>
          <a:p>
            <a:r>
              <a:rPr lang="en-IN" sz="2400" b="1" dirty="0" smtClean="0">
                <a:solidFill>
                  <a:srgbClr val="7030A0"/>
                </a:solidFill>
              </a:rPr>
              <a:t>The </a:t>
            </a:r>
            <a:r>
              <a:rPr lang="en-IN" sz="2400" b="1" dirty="0">
                <a:solidFill>
                  <a:srgbClr val="7030A0"/>
                </a:solidFill>
              </a:rPr>
              <a:t>host represents the original environment where the guest is supposed to be</a:t>
            </a:r>
          </a:p>
          <a:p>
            <a:r>
              <a:rPr lang="en-IN" sz="2400" b="1" dirty="0">
                <a:solidFill>
                  <a:srgbClr val="7030A0"/>
                </a:solidFill>
              </a:rPr>
              <a:t>managed. </a:t>
            </a:r>
          </a:p>
        </p:txBody>
      </p:sp>
    </p:spTree>
    <p:extLst>
      <p:ext uri="{BB962C8B-B14F-4D97-AF65-F5344CB8AC3E}">
        <p14:creationId xmlns:p14="http://schemas.microsoft.com/office/powerpoint/2010/main" val="27020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542834"/>
            <a:ext cx="8534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The virtualization layer is responsible for recreating the same or a different environment</a:t>
            </a:r>
          </a:p>
          <a:p>
            <a:r>
              <a:rPr lang="en-IN" sz="24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where the guest will </a:t>
            </a:r>
            <a:r>
              <a:rPr lang="en-IN" sz="24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operate</a:t>
            </a:r>
          </a:p>
          <a:p>
            <a:endParaRPr lang="en-US" sz="2400" b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endParaRPr lang="en-US" sz="2400" b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endParaRPr lang="en-IN" sz="2400" b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26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Windows\system32\config\systemprofile\Desktop\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228600"/>
            <a:ext cx="9753600" cy="731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865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510" y="361059"/>
            <a:ext cx="8534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MERITS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Security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Portability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Manage Execution: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Sharing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Emulation</a:t>
            </a:r>
          </a:p>
          <a:p>
            <a:pPr lvl="1"/>
            <a:endParaRPr lang="en-US" sz="2400" b="1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Aggregation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Isolation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IN" sz="2400" b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81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Windows\system32\config\systemprofile\Desktop\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4094"/>
            <a:ext cx="7000875" cy="525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31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Windows\system32\config\systemprofile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8458200" cy="606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50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610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Execution Virtualization</a:t>
            </a:r>
          </a:p>
          <a:p>
            <a:endParaRPr lang="en-US" sz="2400" b="1" dirty="0" smtClean="0">
              <a:solidFill>
                <a:srgbClr val="7030A0"/>
              </a:solidFill>
            </a:endParaRPr>
          </a:p>
          <a:p>
            <a:r>
              <a:rPr lang="en-IN" sz="2400" b="1" dirty="0">
                <a:solidFill>
                  <a:srgbClr val="7030A0"/>
                </a:solidFill>
              </a:rPr>
              <a:t>Execution virtualization includes all techniques that aim to emulate an </a:t>
            </a:r>
            <a:r>
              <a:rPr lang="en-IN" sz="2400" b="1" dirty="0" smtClean="0">
                <a:solidFill>
                  <a:srgbClr val="7030A0"/>
                </a:solidFill>
              </a:rPr>
              <a:t>execution </a:t>
            </a:r>
            <a:r>
              <a:rPr lang="en-IN" sz="2400" b="1" dirty="0">
                <a:solidFill>
                  <a:srgbClr val="7030A0"/>
                </a:solidFill>
              </a:rPr>
              <a:t>environment </a:t>
            </a:r>
            <a:r>
              <a:rPr lang="en-IN" sz="2400" b="1" dirty="0" smtClean="0">
                <a:solidFill>
                  <a:srgbClr val="7030A0"/>
                </a:solidFill>
              </a:rPr>
              <a:t>that is </a:t>
            </a:r>
            <a:r>
              <a:rPr lang="en-IN" sz="2400" b="1" dirty="0">
                <a:solidFill>
                  <a:srgbClr val="7030A0"/>
                </a:solidFill>
              </a:rPr>
              <a:t>separate from the one hosting the virtualization </a:t>
            </a:r>
            <a:r>
              <a:rPr lang="en-IN" sz="2400" b="1" dirty="0" smtClean="0">
                <a:solidFill>
                  <a:srgbClr val="7030A0"/>
                </a:solidFill>
              </a:rPr>
              <a:t>layer</a:t>
            </a:r>
          </a:p>
          <a:p>
            <a:endParaRPr lang="en-IN" sz="2400" b="1" dirty="0" smtClean="0">
              <a:solidFill>
                <a:srgbClr val="7030A0"/>
              </a:solidFill>
            </a:endParaRPr>
          </a:p>
          <a:p>
            <a:r>
              <a:rPr lang="en-IN" sz="2400" b="1" dirty="0" smtClean="0">
                <a:solidFill>
                  <a:srgbClr val="7030A0"/>
                </a:solidFill>
              </a:rPr>
              <a:t>All </a:t>
            </a:r>
            <a:r>
              <a:rPr lang="en-IN" sz="2400" b="1" dirty="0">
                <a:solidFill>
                  <a:srgbClr val="7030A0"/>
                </a:solidFill>
              </a:rPr>
              <a:t>these techniques concentrate their </a:t>
            </a:r>
            <a:r>
              <a:rPr lang="en-IN" sz="2400" b="1" dirty="0" smtClean="0">
                <a:solidFill>
                  <a:srgbClr val="7030A0"/>
                </a:solidFill>
              </a:rPr>
              <a:t>interest </a:t>
            </a:r>
            <a:r>
              <a:rPr lang="en-IN" sz="2400" b="1" dirty="0">
                <a:solidFill>
                  <a:srgbClr val="7030A0"/>
                </a:solidFill>
              </a:rPr>
              <a:t>on providing support </a:t>
            </a:r>
            <a:r>
              <a:rPr lang="en-IN" sz="2400" b="1" dirty="0" smtClean="0">
                <a:solidFill>
                  <a:srgbClr val="7030A0"/>
                </a:solidFill>
              </a:rPr>
              <a:t>for </a:t>
            </a:r>
            <a:r>
              <a:rPr lang="en-IN" sz="2400" b="1" dirty="0">
                <a:solidFill>
                  <a:srgbClr val="7030A0"/>
                </a:solidFill>
              </a:rPr>
              <a:t>the execution of programs, whether these are the operating system, </a:t>
            </a:r>
            <a:endParaRPr lang="en-IN" sz="2400" b="1" dirty="0" smtClean="0">
              <a:solidFill>
                <a:srgbClr val="7030A0"/>
              </a:solidFill>
            </a:endParaRPr>
          </a:p>
          <a:p>
            <a:r>
              <a:rPr lang="en-IN" sz="2400" b="1" dirty="0" smtClean="0">
                <a:solidFill>
                  <a:srgbClr val="7030A0"/>
                </a:solidFill>
              </a:rPr>
              <a:t>a binary specification </a:t>
            </a:r>
            <a:r>
              <a:rPr lang="en-IN" sz="2400" b="1" dirty="0">
                <a:solidFill>
                  <a:srgbClr val="7030A0"/>
                </a:solidFill>
              </a:rPr>
              <a:t>of a program compiled against an abstract </a:t>
            </a:r>
            <a:r>
              <a:rPr lang="en-IN" sz="2400" b="1" dirty="0" smtClean="0">
                <a:solidFill>
                  <a:srgbClr val="7030A0"/>
                </a:solidFill>
              </a:rPr>
              <a:t>machine </a:t>
            </a:r>
            <a:r>
              <a:rPr lang="en-IN" sz="2400" b="1" dirty="0">
                <a:solidFill>
                  <a:srgbClr val="7030A0"/>
                </a:solidFill>
              </a:rPr>
              <a:t>model, or an application.</a:t>
            </a:r>
          </a:p>
        </p:txBody>
      </p:sp>
    </p:spTree>
    <p:extLst>
      <p:ext uri="{BB962C8B-B14F-4D97-AF65-F5344CB8AC3E}">
        <p14:creationId xmlns:p14="http://schemas.microsoft.com/office/powerpoint/2010/main" val="3753044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28920"/>
            <a:ext cx="9753600" cy="683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9133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534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Machine Reference Model</a:t>
            </a:r>
          </a:p>
          <a:p>
            <a:pPr algn="ctr"/>
            <a:endParaRPr lang="en-US" sz="2400" b="1" dirty="0" smtClean="0">
              <a:solidFill>
                <a:srgbClr val="FF0000"/>
              </a:solidFill>
              <a:latin typeface="Book Antiqua" panose="02040602050305030304" pitchFamily="18" charset="0"/>
            </a:endParaRPr>
          </a:p>
          <a:p>
            <a:r>
              <a:rPr lang="en-IN" sz="2400" dirty="0">
                <a:latin typeface="Book Antiqua" panose="02040602050305030304" pitchFamily="18" charset="0"/>
              </a:rPr>
              <a:t>Virtualizing an execution environment at different </a:t>
            </a:r>
            <a:r>
              <a:rPr lang="en-IN" sz="2400" dirty="0" smtClean="0">
                <a:latin typeface="Book Antiqua" panose="02040602050305030304" pitchFamily="18" charset="0"/>
              </a:rPr>
              <a:t>levels</a:t>
            </a:r>
          </a:p>
          <a:p>
            <a:r>
              <a:rPr lang="en-IN" sz="2400" dirty="0" smtClean="0">
                <a:latin typeface="Book Antiqua" panose="02040602050305030304" pitchFamily="18" charset="0"/>
              </a:rPr>
              <a:t> </a:t>
            </a:r>
            <a:r>
              <a:rPr lang="en-IN" sz="2400" dirty="0">
                <a:latin typeface="Book Antiqua" panose="02040602050305030304" pitchFamily="18" charset="0"/>
              </a:rPr>
              <a:t>of the computing stack requires a </a:t>
            </a:r>
            <a:r>
              <a:rPr lang="en-IN" sz="2400" dirty="0" smtClean="0">
                <a:latin typeface="Book Antiqua" panose="02040602050305030304" pitchFamily="18" charset="0"/>
              </a:rPr>
              <a:t>reference </a:t>
            </a:r>
            <a:r>
              <a:rPr lang="en-IN" sz="2400" dirty="0">
                <a:latin typeface="Book Antiqua" panose="02040602050305030304" pitchFamily="18" charset="0"/>
              </a:rPr>
              <a:t>model </a:t>
            </a:r>
            <a:r>
              <a:rPr lang="en-IN" sz="2400" dirty="0" smtClean="0">
                <a:latin typeface="Book Antiqua" panose="02040602050305030304" pitchFamily="18" charset="0"/>
              </a:rPr>
              <a:t>that</a:t>
            </a:r>
          </a:p>
          <a:p>
            <a:r>
              <a:rPr lang="en-IN" sz="2400" dirty="0" smtClean="0">
                <a:latin typeface="Book Antiqua" panose="02040602050305030304" pitchFamily="18" charset="0"/>
              </a:rPr>
              <a:t> </a:t>
            </a:r>
            <a:r>
              <a:rPr lang="en-IN" sz="2400" dirty="0">
                <a:latin typeface="Book Antiqua" panose="02040602050305030304" pitchFamily="18" charset="0"/>
              </a:rPr>
              <a:t>defines the interfaces between the levels of abstractions, </a:t>
            </a:r>
            <a:endParaRPr lang="en-IN" sz="2400" dirty="0" smtClean="0">
              <a:latin typeface="Book Antiqua" panose="02040602050305030304" pitchFamily="18" charset="0"/>
            </a:endParaRPr>
          </a:p>
          <a:p>
            <a:r>
              <a:rPr lang="en-IN" sz="2400" dirty="0" smtClean="0">
                <a:latin typeface="Book Antiqua" panose="02040602050305030304" pitchFamily="18" charset="0"/>
              </a:rPr>
              <a:t>which </a:t>
            </a:r>
            <a:r>
              <a:rPr lang="en-IN" sz="2400" dirty="0">
                <a:latin typeface="Book Antiqua" panose="02040602050305030304" pitchFamily="18" charset="0"/>
              </a:rPr>
              <a:t>hide </a:t>
            </a:r>
            <a:r>
              <a:rPr lang="en-IN" sz="2400" dirty="0" smtClean="0">
                <a:latin typeface="Book Antiqua" panose="02040602050305030304" pitchFamily="18" charset="0"/>
              </a:rPr>
              <a:t>implementation </a:t>
            </a:r>
            <a:r>
              <a:rPr lang="en-IN" sz="2400" dirty="0">
                <a:latin typeface="Book Antiqua" panose="02040602050305030304" pitchFamily="18" charset="0"/>
              </a:rPr>
              <a:t>details</a:t>
            </a:r>
            <a:r>
              <a:rPr lang="en-IN" sz="2400" dirty="0" smtClean="0">
                <a:latin typeface="Book Antiqua" panose="02040602050305030304" pitchFamily="18" charset="0"/>
              </a:rPr>
              <a:t>.</a:t>
            </a:r>
          </a:p>
          <a:p>
            <a:endParaRPr lang="en-US" sz="2400" dirty="0">
              <a:latin typeface="Book Antiqua" panose="02040602050305030304" pitchFamily="18" charset="0"/>
            </a:endParaRPr>
          </a:p>
          <a:p>
            <a:r>
              <a:rPr lang="en-IN" sz="2400" dirty="0">
                <a:latin typeface="Book Antiqua" panose="02040602050305030304" pitchFamily="18" charset="0"/>
              </a:rPr>
              <a:t>From this perspective, virtualization techniques actually replace one of the layers </a:t>
            </a:r>
            <a:r>
              <a:rPr lang="en-IN" sz="2400" dirty="0" smtClean="0">
                <a:latin typeface="Book Antiqua" panose="02040602050305030304" pitchFamily="18" charset="0"/>
              </a:rPr>
              <a:t>and intercept </a:t>
            </a:r>
            <a:r>
              <a:rPr lang="en-IN" sz="2400" dirty="0">
                <a:latin typeface="Book Antiqua" panose="02040602050305030304" pitchFamily="18" charset="0"/>
              </a:rPr>
              <a:t>the calls that are directed toward it. </a:t>
            </a:r>
            <a:endParaRPr lang="en-IN" sz="2400" dirty="0" smtClean="0">
              <a:latin typeface="Book Antiqua" panose="02040602050305030304" pitchFamily="18" charset="0"/>
            </a:endParaRPr>
          </a:p>
          <a:p>
            <a:endParaRPr lang="en-IN" sz="2400" dirty="0">
              <a:latin typeface="Book Antiqua" panose="02040602050305030304" pitchFamily="18" charset="0"/>
            </a:endParaRPr>
          </a:p>
          <a:p>
            <a:r>
              <a:rPr lang="en-IN" sz="2400" dirty="0" smtClean="0">
                <a:latin typeface="Book Antiqua" panose="02040602050305030304" pitchFamily="18" charset="0"/>
              </a:rPr>
              <a:t>Therefore</a:t>
            </a:r>
            <a:r>
              <a:rPr lang="en-IN" sz="2400" dirty="0">
                <a:latin typeface="Book Antiqua" panose="02040602050305030304" pitchFamily="18" charset="0"/>
              </a:rPr>
              <a:t>, a clear separation between layers simplifies</a:t>
            </a:r>
          </a:p>
          <a:p>
            <a:r>
              <a:rPr lang="en-IN" sz="2400" dirty="0">
                <a:latin typeface="Book Antiqua" panose="02040602050305030304" pitchFamily="18" charset="0"/>
              </a:rPr>
              <a:t>their implementation, which only requires the emulation of the interfaces and a proper interaction</a:t>
            </a:r>
          </a:p>
          <a:p>
            <a:r>
              <a:rPr lang="en-IN" sz="2400" dirty="0">
                <a:latin typeface="Book Antiqua" panose="02040602050305030304" pitchFamily="18" charset="0"/>
              </a:rPr>
              <a:t>with the underlying layer.</a:t>
            </a:r>
          </a:p>
        </p:txBody>
      </p:sp>
    </p:spTree>
    <p:extLst>
      <p:ext uri="{BB962C8B-B14F-4D97-AF65-F5344CB8AC3E}">
        <p14:creationId xmlns:p14="http://schemas.microsoft.com/office/powerpoint/2010/main" val="1568958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42217"/>
            <a:ext cx="8839200" cy="4942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6052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1880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Windows\system32\config\systemprofile\Desktop\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11305"/>
            <a:ext cx="7924800" cy="5835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86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502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89</TotalTime>
  <Words>369</Words>
  <Application>Microsoft Office PowerPoint</Application>
  <PresentationFormat>On-screen Show (4:3)</PresentationFormat>
  <Paragraphs>64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Civic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8</cp:revision>
  <dcterms:created xsi:type="dcterms:W3CDTF">2006-08-16T00:00:00Z</dcterms:created>
  <dcterms:modified xsi:type="dcterms:W3CDTF">2019-06-21T08:26:46Z</dcterms:modified>
</cp:coreProperties>
</file>